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xml" ContentType="application/vnd.openxmlformats-officedocument.presentationml.notesSlide+xml"/>
  <Override PartName="/ppt/tags/tag49.xml" ContentType="application/vnd.openxmlformats-officedocument.presentationml.tags+xml"/>
  <Override PartName="/ppt/notesSlides/notesSlide3.xml" ContentType="application/vnd.openxmlformats-officedocument.presentationml.notesSlide+xml"/>
  <Override PartName="/ppt/tags/tag50.xml" ContentType="application/vnd.openxmlformats-officedocument.presentationml.tags+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1"/>
    <p:sldMasterId id="2147483665" r:id="rId12"/>
  </p:sldMasterIdLst>
  <p:notesMasterIdLst>
    <p:notesMasterId r:id="rId17"/>
  </p:notesMasterIdLst>
  <p:handoutMasterIdLst>
    <p:handoutMasterId r:id="rId18"/>
  </p:handoutMasterIdLst>
  <p:sldIdLst>
    <p:sldId id="1046" r:id="rId13"/>
    <p:sldId id="1048" r:id="rId14"/>
    <p:sldId id="655" r:id="rId15"/>
    <p:sldId id="649" r:id="rId16"/>
  </p:sldIdLst>
  <p:sldSz cx="7559675" cy="10691813"/>
  <p:notesSz cx="6858000" cy="9144000"/>
  <p:custDataLst>
    <p:custData r:id="rId7"/>
    <p:custData r:id="rId10"/>
    <p:custData r:id="rId9"/>
    <p:custData r:id="rId1"/>
    <p:custData r:id="rId2"/>
    <p:custData r:id="rId6"/>
    <p:custData r:id="rId3"/>
    <p:tags r:id="rId19"/>
  </p:custDataLst>
  <p:defaultTex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6" algn="l" defTabSz="457143" rtl="0" eaLnBrk="1" latinLnBrk="0" hangingPunct="1">
      <a:defRPr sz="1800" kern="1200">
        <a:solidFill>
          <a:schemeClr val="tx1"/>
        </a:solidFill>
        <a:latin typeface="+mn-lt"/>
        <a:ea typeface="+mn-ea"/>
        <a:cs typeface="+mn-cs"/>
      </a:defRPr>
    </a:lvl3pPr>
    <a:lvl4pPr marL="1371431" algn="l" defTabSz="457143" rtl="0" eaLnBrk="1" latinLnBrk="0" hangingPunct="1">
      <a:defRPr sz="1800" kern="1200">
        <a:solidFill>
          <a:schemeClr val="tx1"/>
        </a:solidFill>
        <a:latin typeface="+mn-lt"/>
        <a:ea typeface="+mn-ea"/>
        <a:cs typeface="+mn-cs"/>
      </a:defRPr>
    </a:lvl4pPr>
    <a:lvl5pPr marL="1828574"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5" algn="l" defTabSz="457143" rtl="0" eaLnBrk="1" latinLnBrk="0" hangingPunct="1">
      <a:defRPr sz="1800" kern="1200">
        <a:solidFill>
          <a:schemeClr val="tx1"/>
        </a:solidFill>
        <a:latin typeface="+mn-lt"/>
        <a:ea typeface="+mn-ea"/>
        <a:cs typeface="+mn-cs"/>
      </a:defRPr>
    </a:lvl8pPr>
    <a:lvl9pPr marL="3657148" algn="l" defTabSz="45714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9ECB21-301C-8EA0-B789-A31FCC7ECDAE}" name="McSweeney Elisa (AMUNDI.IRL)" initials="EM" userId="S::Elisa.Mcsweeney@amundi.com::8cf9895e-d91d-4768-81fe-5e48a2941e64" providerId="AD"/>
  <p188:author id="{4FA041DD-4D82-EE9B-E7CF-57AF04102281}" name="Lowry David (AMUNDI.IRL)" initials="DL" userId="S::David.Lowry@amundi.com::b9ffd10d-9267-42b7-8913-4139baa2d10f" providerId="AD"/>
  <p188:author id="{32CAEBE4-7B9C-1B54-2894-B8B069BE70C5}" name="Ouvrard Julian (AMUNDI)" initials="JO" userId="S::julian.ouvrard2@amundi.com::e95309db-507c-48a3-8830-89616b2dcd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FFFFFF"/>
    <a:srgbClr val="0078AA"/>
    <a:srgbClr val="004F9F"/>
    <a:srgbClr val="33B5B7"/>
    <a:srgbClr val="0173A2"/>
    <a:srgbClr val="005483"/>
    <a:srgbClr val="094B74"/>
    <a:srgbClr val="BFBFBF"/>
    <a:srgbClr val="38B2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310" autoAdjust="0"/>
  </p:normalViewPr>
  <p:slideViewPr>
    <p:cSldViewPr snapToGrid="0" showGuides="1">
      <p:cViewPr>
        <p:scale>
          <a:sx n="125" d="100"/>
          <a:sy n="125" d="100"/>
        </p:scale>
        <p:origin x="1776" y="90"/>
      </p:cViewPr>
      <p:guideLst/>
    </p:cSldViewPr>
  </p:slideViewPr>
  <p:notesTextViewPr>
    <p:cViewPr>
      <p:scale>
        <a:sx n="125" d="100"/>
        <a:sy n="125" d="100"/>
      </p:scale>
      <p:origin x="0" y="0"/>
    </p:cViewPr>
  </p:notesTextViewPr>
  <p:notesViewPr>
    <p:cSldViewPr snapToGrid="0" showGuides="1">
      <p:cViewPr varScale="1">
        <p:scale>
          <a:sx n="86" d="100"/>
          <a:sy n="86" d="100"/>
        </p:scale>
        <p:origin x="249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1.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slideMaster" Target="slideMasters/slideMaster2.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1.xml"/><Relationship Id="rId24"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3.xml"/><Relationship Id="rId23" Type="http://schemas.openxmlformats.org/officeDocument/2006/relationships/tableStyles" Target="tableStyles.xml"/><Relationship Id="rId10" Type="http://schemas.openxmlformats.org/officeDocument/2006/relationships/customXml" Target="../customXml/item10.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8B54AA-E346-402F-A14C-56B8DC978496}" type="datetimeFigureOut">
              <a:rPr lang="en-IE" smtClean="0"/>
              <a:t>11/09/2025</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2B55DD-C22B-482D-BFE4-4BBAF9EF5E60}" type="slidenum">
              <a:rPr lang="en-IE" smtClean="0"/>
              <a:t>‹#›</a:t>
            </a:fld>
            <a:endParaRPr lang="en-IE"/>
          </a:p>
        </p:txBody>
      </p:sp>
    </p:spTree>
    <p:extLst>
      <p:ext uri="{BB962C8B-B14F-4D97-AF65-F5344CB8AC3E}">
        <p14:creationId xmlns:p14="http://schemas.microsoft.com/office/powerpoint/2010/main" val="2188675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DDB0D-8CEF-4847-8BE7-C2CCBFFF0A32}" type="datetimeFigureOut">
              <a:rPr lang="fr-FR" smtClean="0"/>
              <a:t>11/09/2025</a:t>
            </a:fld>
            <a:endParaRPr lang="fr-FR" dirty="0"/>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B426C-981A-49DB-B074-483D80442EAB}" type="slidenum">
              <a:rPr lang="fr-FR" smtClean="0"/>
              <a:t>‹#›</a:t>
            </a:fld>
            <a:endParaRPr lang="fr-FR" dirty="0"/>
          </a:p>
        </p:txBody>
      </p:sp>
    </p:spTree>
    <p:extLst>
      <p:ext uri="{BB962C8B-B14F-4D97-AF65-F5344CB8AC3E}">
        <p14:creationId xmlns:p14="http://schemas.microsoft.com/office/powerpoint/2010/main" val="10159563"/>
      </p:ext>
    </p:extLst>
  </p:cSld>
  <p:clrMap bg1="lt1" tx1="dk1" bg2="lt2" tx2="dk2" accent1="accent1" accent2="accent2" accent3="accent3" accent4="accent4" accent5="accent5" accent6="accent6" hlink="hlink" folHlink="folHlink"/>
  <p:notesStyle>
    <a:lvl1pPr marL="0" algn="l" defTabSz="914286" rtl="0" eaLnBrk="1" latinLnBrk="0" hangingPunct="1">
      <a:defRPr sz="1200" kern="1200">
        <a:solidFill>
          <a:schemeClr val="tx1"/>
        </a:solidFill>
        <a:latin typeface="+mn-lt"/>
        <a:ea typeface="+mn-ea"/>
        <a:cs typeface="+mn-cs"/>
      </a:defRPr>
    </a:lvl1pPr>
    <a:lvl2pPr marL="457143" algn="l" defTabSz="914286" rtl="0" eaLnBrk="1" latinLnBrk="0" hangingPunct="1">
      <a:defRPr sz="1200" kern="1200">
        <a:solidFill>
          <a:schemeClr val="tx1"/>
        </a:solidFill>
        <a:latin typeface="+mn-lt"/>
        <a:ea typeface="+mn-ea"/>
        <a:cs typeface="+mn-cs"/>
      </a:defRPr>
    </a:lvl2pPr>
    <a:lvl3pPr marL="914286" algn="l" defTabSz="914286" rtl="0" eaLnBrk="1" latinLnBrk="0" hangingPunct="1">
      <a:defRPr sz="1200" kern="1200">
        <a:solidFill>
          <a:schemeClr val="tx1"/>
        </a:solidFill>
        <a:latin typeface="+mn-lt"/>
        <a:ea typeface="+mn-ea"/>
        <a:cs typeface="+mn-cs"/>
      </a:defRPr>
    </a:lvl3pPr>
    <a:lvl4pPr marL="1371431" algn="l" defTabSz="914286" rtl="0" eaLnBrk="1" latinLnBrk="0" hangingPunct="1">
      <a:defRPr sz="1200" kern="1200">
        <a:solidFill>
          <a:schemeClr val="tx1"/>
        </a:solidFill>
        <a:latin typeface="+mn-lt"/>
        <a:ea typeface="+mn-ea"/>
        <a:cs typeface="+mn-cs"/>
      </a:defRPr>
    </a:lvl4pPr>
    <a:lvl5pPr marL="1828574" algn="l" defTabSz="914286" rtl="0" eaLnBrk="1" latinLnBrk="0" hangingPunct="1">
      <a:defRPr sz="1200" kern="1200">
        <a:solidFill>
          <a:schemeClr val="tx1"/>
        </a:solidFill>
        <a:latin typeface="+mn-lt"/>
        <a:ea typeface="+mn-ea"/>
        <a:cs typeface="+mn-cs"/>
      </a:defRPr>
    </a:lvl5pPr>
    <a:lvl6pPr marL="2285717" algn="l" defTabSz="914286" rtl="0" eaLnBrk="1" latinLnBrk="0" hangingPunct="1">
      <a:defRPr sz="1200" kern="1200">
        <a:solidFill>
          <a:schemeClr val="tx1"/>
        </a:solidFill>
        <a:latin typeface="+mn-lt"/>
        <a:ea typeface="+mn-ea"/>
        <a:cs typeface="+mn-cs"/>
      </a:defRPr>
    </a:lvl6pPr>
    <a:lvl7pPr marL="2742860" algn="l" defTabSz="914286" rtl="0" eaLnBrk="1" latinLnBrk="0" hangingPunct="1">
      <a:defRPr sz="1200" kern="1200">
        <a:solidFill>
          <a:schemeClr val="tx1"/>
        </a:solidFill>
        <a:latin typeface="+mn-lt"/>
        <a:ea typeface="+mn-ea"/>
        <a:cs typeface="+mn-cs"/>
      </a:defRPr>
    </a:lvl7pPr>
    <a:lvl8pPr marL="3200005" algn="l" defTabSz="914286" rtl="0" eaLnBrk="1" latinLnBrk="0" hangingPunct="1">
      <a:defRPr sz="1200" kern="1200">
        <a:solidFill>
          <a:schemeClr val="tx1"/>
        </a:solidFill>
        <a:latin typeface="+mn-lt"/>
        <a:ea typeface="+mn-ea"/>
        <a:cs typeface="+mn-cs"/>
      </a:defRPr>
    </a:lvl8pPr>
    <a:lvl9pPr marL="3657148" algn="l" defTabSz="9142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E8B426C-981A-49DB-B074-483D80442EAB}" type="slidenum">
              <a:rPr lang="fr-FR" smtClean="0"/>
              <a:t>1</a:t>
            </a:fld>
            <a:endParaRPr lang="fr-FR" dirty="0"/>
          </a:p>
        </p:txBody>
      </p:sp>
    </p:spTree>
    <p:extLst>
      <p:ext uri="{BB962C8B-B14F-4D97-AF65-F5344CB8AC3E}">
        <p14:creationId xmlns:p14="http://schemas.microsoft.com/office/powerpoint/2010/main" val="3952574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5E8B426C-981A-49DB-B074-483D80442EAB}" type="slidenum">
              <a:rPr lang="fr-FR" smtClean="0"/>
              <a:t>2</a:t>
            </a:fld>
            <a:endParaRPr lang="fr-FR" dirty="0"/>
          </a:p>
        </p:txBody>
      </p:sp>
    </p:spTree>
    <p:extLst>
      <p:ext uri="{BB962C8B-B14F-4D97-AF65-F5344CB8AC3E}">
        <p14:creationId xmlns:p14="http://schemas.microsoft.com/office/powerpoint/2010/main" val="565382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E8B426C-981A-49DB-B074-483D80442EAB}" type="slidenum">
              <a:rPr lang="fr-FR" smtClean="0"/>
              <a:t>3</a:t>
            </a:fld>
            <a:endParaRPr lang="fr-FR" dirty="0"/>
          </a:p>
        </p:txBody>
      </p:sp>
    </p:spTree>
    <p:extLst>
      <p:ext uri="{BB962C8B-B14F-4D97-AF65-F5344CB8AC3E}">
        <p14:creationId xmlns:p14="http://schemas.microsoft.com/office/powerpoint/2010/main" val="4082503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5E8B426C-981A-49DB-B074-483D80442EAB}" type="slidenum">
              <a:rPr lang="fr-FR" smtClean="0"/>
              <a:t>4</a:t>
            </a:fld>
            <a:endParaRPr lang="fr-FR" dirty="0"/>
          </a:p>
        </p:txBody>
      </p:sp>
    </p:spTree>
    <p:extLst>
      <p:ext uri="{BB962C8B-B14F-4D97-AF65-F5344CB8AC3E}">
        <p14:creationId xmlns:p14="http://schemas.microsoft.com/office/powerpoint/2010/main" val="4082503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Master" Target="../slideMasters/slideMaster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 Target="../slides/slide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slideMaster" Target="../slideMasters/slideMaster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 EN">
    <p:spTree>
      <p:nvGrpSpPr>
        <p:cNvPr id="1" name=""/>
        <p:cNvGrpSpPr/>
        <p:nvPr/>
      </p:nvGrpSpPr>
      <p:grpSpPr>
        <a:xfrm>
          <a:off x="0" y="0"/>
          <a:ext cx="0" cy="0"/>
          <a:chOff x="0" y="0"/>
          <a:chExt cx="0" cy="0"/>
        </a:xfrm>
      </p:grpSpPr>
      <p:sp>
        <p:nvSpPr>
          <p:cNvPr id="3" name="Hide Background">
            <a:extLst>
              <a:ext uri="{FF2B5EF4-FFF2-40B4-BE49-F238E27FC236}">
                <a16:creationId xmlns:a16="http://schemas.microsoft.com/office/drawing/2014/main" id="{E7F6AE53-2DB0-E64F-35F0-9697A6E29053}"/>
              </a:ext>
            </a:extLst>
          </p:cNvPr>
          <p:cNvSpPr/>
          <p:nvPr userDrawn="1"/>
        </p:nvSpPr>
        <p:spPr>
          <a:xfrm>
            <a:off x="0" y="0"/>
            <a:ext cx="7559675" cy="10042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200" dirty="0">
              <a:solidFill>
                <a:srgbClr val="FFFFFF"/>
              </a:solidFill>
              <a:latin typeface="Arial" panose="020B0604020202020204" pitchFamily="34" charset="0"/>
              <a:cs typeface="Arial" panose="020B0604020202020204" pitchFamily="34" charset="0"/>
            </a:endParaRPr>
          </a:p>
        </p:txBody>
      </p:sp>
      <p:sp>
        <p:nvSpPr>
          <p:cNvPr id="8" name="Rectangle 6"/>
          <p:cNvSpPr>
            <a:spLocks noChangeArrowheads="1"/>
          </p:cNvSpPr>
          <p:nvPr userDrawn="1"/>
        </p:nvSpPr>
        <p:spPr bwMode="auto">
          <a:xfrm>
            <a:off x="96838" y="96838"/>
            <a:ext cx="7364412" cy="1581912"/>
          </a:xfrm>
          <a:prstGeom prst="rect">
            <a:avLst/>
          </a:prstGeom>
          <a:solidFill>
            <a:srgbClr val="003C64"/>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userDrawn="1">
            <p:ph type="ctrTitle" hasCustomPrompt="1"/>
          </p:nvPr>
        </p:nvSpPr>
        <p:spPr>
          <a:xfrm>
            <a:off x="358775" y="115886"/>
            <a:ext cx="6163945" cy="909639"/>
          </a:xfrm>
          <a:prstGeom prst="rect">
            <a:avLst/>
          </a:prstGeom>
        </p:spPr>
        <p:txBody>
          <a:bodyPr lIns="0" tIns="72000" rIns="0" bIns="72000" anchor="b" anchorCtr="0">
            <a:normAutofit/>
          </a:bodyPr>
          <a:lstStyle>
            <a:lvl1pPr algn="l">
              <a:lnSpc>
                <a:spcPct val="100000"/>
              </a:lnSpc>
              <a:defRPr sz="2400" b="1" cap="none" spc="80" baseline="0">
                <a:solidFill>
                  <a:schemeClr val="bg1"/>
                </a:solidFill>
              </a:defRPr>
            </a:lvl1pPr>
          </a:lstStyle>
          <a:p>
            <a:r>
              <a:rPr lang="en-GB" dirty="0"/>
              <a:t>Title</a:t>
            </a:r>
          </a:p>
        </p:txBody>
      </p:sp>
      <p:sp>
        <p:nvSpPr>
          <p:cNvPr id="12" name="Espace réservé du texte 11">
            <a:extLst>
              <a:ext uri="{FF2B5EF4-FFF2-40B4-BE49-F238E27FC236}">
                <a16:creationId xmlns:a16="http://schemas.microsoft.com/office/drawing/2014/main" id="{A6E3468C-5D83-488A-8F85-5CDB9FD0BC7B}"/>
              </a:ext>
            </a:extLst>
          </p:cNvPr>
          <p:cNvSpPr>
            <a:spLocks noGrp="1"/>
          </p:cNvSpPr>
          <p:nvPr userDrawn="1">
            <p:ph type="body" sz="quarter" idx="28" hasCustomPrompt="1"/>
          </p:nvPr>
        </p:nvSpPr>
        <p:spPr>
          <a:xfrm>
            <a:off x="358775" y="1039960"/>
            <a:ext cx="5398523" cy="378535"/>
          </a:xfrm>
        </p:spPr>
        <p:txBody>
          <a:bodyPr anchor="ctr"/>
          <a:lstStyle>
            <a:lvl1pPr marL="0" indent="0" algn="l">
              <a:buFontTx/>
              <a:buNone/>
              <a:defRPr sz="1000">
                <a:solidFill>
                  <a:schemeClr val="bg1"/>
                </a:solidFill>
              </a:defRPr>
            </a:lvl1pPr>
          </a:lstStyle>
          <a:p>
            <a:pPr lvl="0"/>
            <a:r>
              <a:rPr lang="en-GB" dirty="0"/>
              <a:t>Subtitle</a:t>
            </a:r>
          </a:p>
        </p:txBody>
      </p:sp>
      <p:sp>
        <p:nvSpPr>
          <p:cNvPr id="7" name="Espace réservé pour une image  6">
            <a:extLst>
              <a:ext uri="{FF2B5EF4-FFF2-40B4-BE49-F238E27FC236}">
                <a16:creationId xmlns:a16="http://schemas.microsoft.com/office/drawing/2014/main" id="{6905A9CE-9A59-5943-0EE6-031CB4E3AA2C}"/>
              </a:ext>
            </a:extLst>
          </p:cNvPr>
          <p:cNvSpPr>
            <a:spLocks noGrp="1"/>
          </p:cNvSpPr>
          <p:nvPr>
            <p:ph type="pic" sz="quarter" idx="29"/>
          </p:nvPr>
        </p:nvSpPr>
        <p:spPr>
          <a:xfrm>
            <a:off x="5987216" y="588645"/>
            <a:ext cx="1320504" cy="1320504"/>
          </a:xfrm>
        </p:spPr>
        <p:txBody>
          <a:bodyPr/>
          <a:lstStyle>
            <a:lvl1pPr>
              <a:defRPr>
                <a:noFill/>
              </a:defRPr>
            </a:lvl1pPr>
          </a:lstStyle>
          <a:p>
            <a:r>
              <a:rPr lang="en-US"/>
              <a:t>Click icon to add picture</a:t>
            </a:r>
            <a:endParaRPr lang="fr-FR"/>
          </a:p>
        </p:txBody>
      </p:sp>
      <p:sp>
        <p:nvSpPr>
          <p:cNvPr id="4" name="Rectangle 3">
            <a:extLst>
              <a:ext uri="{FF2B5EF4-FFF2-40B4-BE49-F238E27FC236}">
                <a16:creationId xmlns:a16="http://schemas.microsoft.com/office/drawing/2014/main" id="{96B8BACE-A611-0634-9996-CBBD2D3811E8}"/>
              </a:ext>
            </a:extLst>
          </p:cNvPr>
          <p:cNvSpPr/>
          <p:nvPr userDrawn="1"/>
        </p:nvSpPr>
        <p:spPr>
          <a:xfrm>
            <a:off x="96838" y="1678750"/>
            <a:ext cx="736441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9449209"/>
      </p:ext>
    </p:extLst>
  </p:cSld>
  <p:clrMapOvr>
    <a:masterClrMapping/>
  </p:clrMapOvr>
  <p:extLst>
    <p:ext uri="{DCECCB84-F9BA-43D5-87BE-67443E8EF086}">
      <p15:sldGuideLst xmlns:p15="http://schemas.microsoft.com/office/powerpoint/2012/main">
        <p15:guide id="1" pos="61" userDrawn="1">
          <p15:clr>
            <a:srgbClr val="FBAE40"/>
          </p15:clr>
        </p15:guide>
        <p15:guide id="2" pos="4700" userDrawn="1">
          <p15:clr>
            <a:srgbClr val="FBAE40"/>
          </p15:clr>
        </p15:guide>
        <p15:guide id="3" orient="horz" pos="61" userDrawn="1">
          <p15:clr>
            <a:srgbClr val="FBAE40"/>
          </p15:clr>
        </p15:guide>
        <p15:guide id="4" orient="horz" pos="66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R">
    <p:spTree>
      <p:nvGrpSpPr>
        <p:cNvPr id="1" name=""/>
        <p:cNvGrpSpPr/>
        <p:nvPr/>
      </p:nvGrpSpPr>
      <p:grpSpPr>
        <a:xfrm>
          <a:off x="0" y="0"/>
          <a:ext cx="0" cy="0"/>
          <a:chOff x="0" y="0"/>
          <a:chExt cx="0" cy="0"/>
        </a:xfrm>
      </p:grpSpPr>
      <p:sp>
        <p:nvSpPr>
          <p:cNvPr id="3" name="Hide Background">
            <a:extLst>
              <a:ext uri="{FF2B5EF4-FFF2-40B4-BE49-F238E27FC236}">
                <a16:creationId xmlns:a16="http://schemas.microsoft.com/office/drawing/2014/main" id="{E7F6AE53-2DB0-E64F-35F0-9697A6E29053}"/>
              </a:ext>
            </a:extLst>
          </p:cNvPr>
          <p:cNvSpPr/>
          <p:nvPr userDrawn="1"/>
        </p:nvSpPr>
        <p:spPr>
          <a:xfrm>
            <a:off x="0" y="0"/>
            <a:ext cx="7559675" cy="10042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200" dirty="0">
              <a:solidFill>
                <a:srgbClr val="FFFFFF"/>
              </a:solidFill>
              <a:latin typeface="Arial" panose="020B0604020202020204" pitchFamily="34" charset="0"/>
              <a:cs typeface="Arial" panose="020B0604020202020204" pitchFamily="34" charset="0"/>
            </a:endParaRPr>
          </a:p>
        </p:txBody>
      </p:sp>
      <p:sp>
        <p:nvSpPr>
          <p:cNvPr id="8" name="Rectangle 6"/>
          <p:cNvSpPr>
            <a:spLocks noChangeArrowheads="1"/>
          </p:cNvSpPr>
          <p:nvPr userDrawn="1"/>
        </p:nvSpPr>
        <p:spPr bwMode="auto">
          <a:xfrm>
            <a:off x="96838" y="96838"/>
            <a:ext cx="7364412" cy="1581912"/>
          </a:xfrm>
          <a:prstGeom prst="rect">
            <a:avLst/>
          </a:prstGeom>
          <a:solidFill>
            <a:srgbClr val="003C64"/>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itle 1"/>
          <p:cNvSpPr>
            <a:spLocks noGrp="1"/>
          </p:cNvSpPr>
          <p:nvPr>
            <p:ph type="ctrTitle" hasCustomPrompt="1"/>
          </p:nvPr>
        </p:nvSpPr>
        <p:spPr>
          <a:xfrm>
            <a:off x="358775" y="115886"/>
            <a:ext cx="6163945" cy="909639"/>
          </a:xfrm>
          <a:prstGeom prst="rect">
            <a:avLst/>
          </a:prstGeom>
        </p:spPr>
        <p:txBody>
          <a:bodyPr lIns="0" tIns="72000" rIns="0" bIns="72000" anchor="b" anchorCtr="0">
            <a:normAutofit/>
          </a:bodyPr>
          <a:lstStyle>
            <a:lvl1pPr algn="l">
              <a:lnSpc>
                <a:spcPct val="100000"/>
              </a:lnSpc>
              <a:defRPr sz="2400" b="1" cap="none" spc="80" baseline="0">
                <a:solidFill>
                  <a:schemeClr val="bg1"/>
                </a:solidFill>
              </a:defRPr>
            </a:lvl1pPr>
          </a:lstStyle>
          <a:p>
            <a:r>
              <a:rPr lang="en-GB" dirty="0"/>
              <a:t>Title</a:t>
            </a:r>
          </a:p>
        </p:txBody>
      </p:sp>
      <p:sp>
        <p:nvSpPr>
          <p:cNvPr id="11" name="Espace réservé du texte 11">
            <a:extLst>
              <a:ext uri="{FF2B5EF4-FFF2-40B4-BE49-F238E27FC236}">
                <a16:creationId xmlns:a16="http://schemas.microsoft.com/office/drawing/2014/main" id="{A6E3468C-5D83-488A-8F85-5CDB9FD0BC7B}"/>
              </a:ext>
            </a:extLst>
          </p:cNvPr>
          <p:cNvSpPr>
            <a:spLocks noGrp="1"/>
          </p:cNvSpPr>
          <p:nvPr>
            <p:ph type="body" sz="quarter" idx="28" hasCustomPrompt="1"/>
          </p:nvPr>
        </p:nvSpPr>
        <p:spPr>
          <a:xfrm>
            <a:off x="358775" y="1039960"/>
            <a:ext cx="5398523" cy="378535"/>
          </a:xfrm>
        </p:spPr>
        <p:txBody>
          <a:bodyPr anchor="ctr"/>
          <a:lstStyle>
            <a:lvl1pPr marL="0" indent="0" algn="l">
              <a:buFontTx/>
              <a:buNone/>
              <a:defRPr sz="1000">
                <a:solidFill>
                  <a:schemeClr val="bg1"/>
                </a:solidFill>
              </a:defRPr>
            </a:lvl1pPr>
          </a:lstStyle>
          <a:p>
            <a:pPr lvl="0"/>
            <a:r>
              <a:rPr lang="en-GB" dirty="0"/>
              <a:t>Subtitle</a:t>
            </a:r>
          </a:p>
        </p:txBody>
      </p:sp>
      <p:sp>
        <p:nvSpPr>
          <p:cNvPr id="13" name="Espace réservé pour une image  6">
            <a:extLst>
              <a:ext uri="{FF2B5EF4-FFF2-40B4-BE49-F238E27FC236}">
                <a16:creationId xmlns:a16="http://schemas.microsoft.com/office/drawing/2014/main" id="{6905A9CE-9A59-5943-0EE6-031CB4E3AA2C}"/>
              </a:ext>
            </a:extLst>
          </p:cNvPr>
          <p:cNvSpPr>
            <a:spLocks noGrp="1"/>
          </p:cNvSpPr>
          <p:nvPr>
            <p:ph type="pic" sz="quarter" idx="29"/>
          </p:nvPr>
        </p:nvSpPr>
        <p:spPr>
          <a:xfrm>
            <a:off x="5987216" y="588645"/>
            <a:ext cx="1320504" cy="1320504"/>
          </a:xfrm>
        </p:spPr>
        <p:txBody>
          <a:bodyPr/>
          <a:lstStyle>
            <a:lvl1pPr>
              <a:defRPr>
                <a:noFill/>
              </a:defRPr>
            </a:lvl1pPr>
          </a:lstStyle>
          <a:p>
            <a:r>
              <a:rPr lang="en-US"/>
              <a:t>Click icon to add picture</a:t>
            </a:r>
            <a:endParaRPr lang="fr-FR"/>
          </a:p>
        </p:txBody>
      </p:sp>
      <p:sp>
        <p:nvSpPr>
          <p:cNvPr id="2" name="Rectangle 1">
            <a:extLst>
              <a:ext uri="{FF2B5EF4-FFF2-40B4-BE49-F238E27FC236}">
                <a16:creationId xmlns:a16="http://schemas.microsoft.com/office/drawing/2014/main" id="{587460CC-7784-6949-7D98-E93A11128926}"/>
              </a:ext>
            </a:extLst>
          </p:cNvPr>
          <p:cNvSpPr/>
          <p:nvPr userDrawn="1"/>
        </p:nvSpPr>
        <p:spPr>
          <a:xfrm>
            <a:off x="96838" y="1678750"/>
            <a:ext cx="736441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9795950"/>
      </p:ext>
    </p:extLst>
  </p:cSld>
  <p:clrMapOvr>
    <a:masterClrMapping/>
  </p:clrMapOvr>
  <p:extLst>
    <p:ext uri="{DCECCB84-F9BA-43D5-87BE-67443E8EF086}">
      <p15:sldGuideLst xmlns:p15="http://schemas.microsoft.com/office/powerpoint/2012/main">
        <p15:guide id="1" pos="61">
          <p15:clr>
            <a:srgbClr val="FBAE40"/>
          </p15:clr>
        </p15:guide>
        <p15:guide id="2" pos="4700">
          <p15:clr>
            <a:srgbClr val="FBAE40"/>
          </p15:clr>
        </p15:guide>
        <p15:guide id="3" orient="horz" pos="61">
          <p15:clr>
            <a:srgbClr val="FBAE40"/>
          </p15:clr>
        </p15:guide>
        <p15:guide id="4" orient="horz" pos="667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fault Page">
    <p:spTree>
      <p:nvGrpSpPr>
        <p:cNvPr id="1" name=""/>
        <p:cNvGrpSpPr/>
        <p:nvPr/>
      </p:nvGrpSpPr>
      <p:grpSpPr>
        <a:xfrm>
          <a:off x="0" y="0"/>
          <a:ext cx="0" cy="0"/>
          <a:chOff x="0" y="0"/>
          <a:chExt cx="0" cy="0"/>
        </a:xfrm>
      </p:grpSpPr>
      <p:sp>
        <p:nvSpPr>
          <p:cNvPr id="15" name="Espace réservé pour une image  14">
            <a:extLst>
              <a:ext uri="{FF2B5EF4-FFF2-40B4-BE49-F238E27FC236}">
                <a16:creationId xmlns:a16="http://schemas.microsoft.com/office/drawing/2014/main" id="{16607F7D-4DE0-7A1D-F342-5139C63CFFA1}"/>
              </a:ext>
            </a:extLst>
          </p:cNvPr>
          <p:cNvSpPr>
            <a:spLocks noGrp="1"/>
          </p:cNvSpPr>
          <p:nvPr>
            <p:ph type="pic" sz="quarter" idx="17"/>
          </p:nvPr>
        </p:nvSpPr>
        <p:spPr>
          <a:xfrm>
            <a:off x="6557963" y="85823"/>
            <a:ext cx="641350" cy="641350"/>
          </a:xfrm>
        </p:spPr>
        <p:txBody>
          <a:bodyPr/>
          <a:lstStyle/>
          <a:p>
            <a:r>
              <a:rPr lang="en-US"/>
              <a:t>Click icon to add picture</a:t>
            </a:r>
            <a:endParaRPr lang="fr-FR" dirty="0"/>
          </a:p>
        </p:txBody>
      </p:sp>
    </p:spTree>
    <p:extLst>
      <p:ext uri="{BB962C8B-B14F-4D97-AF65-F5344CB8AC3E}">
        <p14:creationId xmlns:p14="http://schemas.microsoft.com/office/powerpoint/2010/main" val="81238669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Storage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E87A4AE-4227-449F-A752-A6CD68F99480}"/>
              </a:ext>
            </a:extLst>
          </p:cNvPr>
          <p:cNvSpPr>
            <a:spLocks/>
          </p:cNvSpPr>
          <p:nvPr userDrawn="1">
            <p:custDataLst>
              <p:tags r:id="rId1"/>
            </p:custDataLst>
          </p:nvPr>
        </p:nvSpPr>
        <p:spPr>
          <a:xfrm>
            <a:off x="841286" y="3925022"/>
            <a:ext cx="6260906" cy="39812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00827" rtl="0" eaLnBrk="1" latinLnBrk="0" hangingPunct="1">
              <a:defRPr sz="1578" kern="1200">
                <a:solidFill>
                  <a:schemeClr val="lt1"/>
                </a:solidFill>
                <a:latin typeface="+mn-lt"/>
                <a:ea typeface="+mn-ea"/>
                <a:cs typeface="+mn-cs"/>
              </a:defRPr>
            </a:lvl1pPr>
            <a:lvl2pPr marL="400827" algn="l" defTabSz="400827" rtl="0" eaLnBrk="1" latinLnBrk="0" hangingPunct="1">
              <a:defRPr sz="1578" kern="1200">
                <a:solidFill>
                  <a:schemeClr val="lt1"/>
                </a:solidFill>
                <a:latin typeface="+mn-lt"/>
                <a:ea typeface="+mn-ea"/>
                <a:cs typeface="+mn-cs"/>
              </a:defRPr>
            </a:lvl2pPr>
            <a:lvl3pPr marL="801654" algn="l" defTabSz="400827" rtl="0" eaLnBrk="1" latinLnBrk="0" hangingPunct="1">
              <a:defRPr sz="1578" kern="1200">
                <a:solidFill>
                  <a:schemeClr val="lt1"/>
                </a:solidFill>
                <a:latin typeface="+mn-lt"/>
                <a:ea typeface="+mn-ea"/>
                <a:cs typeface="+mn-cs"/>
              </a:defRPr>
            </a:lvl3pPr>
            <a:lvl4pPr marL="1202482" algn="l" defTabSz="400827" rtl="0" eaLnBrk="1" latinLnBrk="0" hangingPunct="1">
              <a:defRPr sz="1578" kern="1200">
                <a:solidFill>
                  <a:schemeClr val="lt1"/>
                </a:solidFill>
                <a:latin typeface="+mn-lt"/>
                <a:ea typeface="+mn-ea"/>
                <a:cs typeface="+mn-cs"/>
              </a:defRPr>
            </a:lvl4pPr>
            <a:lvl5pPr marL="1603309" algn="l" defTabSz="400827" rtl="0" eaLnBrk="1" latinLnBrk="0" hangingPunct="1">
              <a:defRPr sz="1578" kern="1200">
                <a:solidFill>
                  <a:schemeClr val="lt1"/>
                </a:solidFill>
                <a:latin typeface="+mn-lt"/>
                <a:ea typeface="+mn-ea"/>
                <a:cs typeface="+mn-cs"/>
              </a:defRPr>
            </a:lvl5pPr>
            <a:lvl6pPr marL="2004136" algn="l" defTabSz="400827" rtl="0" eaLnBrk="1" latinLnBrk="0" hangingPunct="1">
              <a:defRPr sz="1578" kern="1200">
                <a:solidFill>
                  <a:schemeClr val="lt1"/>
                </a:solidFill>
                <a:latin typeface="+mn-lt"/>
                <a:ea typeface="+mn-ea"/>
                <a:cs typeface="+mn-cs"/>
              </a:defRPr>
            </a:lvl6pPr>
            <a:lvl7pPr marL="2404963" algn="l" defTabSz="400827" rtl="0" eaLnBrk="1" latinLnBrk="0" hangingPunct="1">
              <a:defRPr sz="1578" kern="1200">
                <a:solidFill>
                  <a:schemeClr val="lt1"/>
                </a:solidFill>
                <a:latin typeface="+mn-lt"/>
                <a:ea typeface="+mn-ea"/>
                <a:cs typeface="+mn-cs"/>
              </a:defRPr>
            </a:lvl7pPr>
            <a:lvl8pPr marL="2805791" algn="l" defTabSz="400827" rtl="0" eaLnBrk="1" latinLnBrk="0" hangingPunct="1">
              <a:defRPr sz="1578" kern="1200">
                <a:solidFill>
                  <a:schemeClr val="lt1"/>
                </a:solidFill>
                <a:latin typeface="+mn-lt"/>
                <a:ea typeface="+mn-ea"/>
                <a:cs typeface="+mn-cs"/>
              </a:defRPr>
            </a:lvl8pPr>
            <a:lvl9pPr marL="3206618" algn="l" defTabSz="400827" rtl="0" eaLnBrk="1" latinLnBrk="0" hangingPunct="1">
              <a:defRPr sz="1578" kern="1200">
                <a:solidFill>
                  <a:schemeClr val="lt1"/>
                </a:solidFill>
                <a:latin typeface="+mn-lt"/>
                <a:ea typeface="+mn-ea"/>
                <a:cs typeface="+mn-cs"/>
              </a:defRPr>
            </a:lvl9pPr>
          </a:lstStyle>
          <a:p>
            <a:pPr algn="ctr"/>
            <a:endParaRPr lang="en-GB" sz="1488" dirty="0"/>
          </a:p>
        </p:txBody>
      </p:sp>
      <p:sp>
        <p:nvSpPr>
          <p:cNvPr id="22" name="ZoneTexte 12">
            <a:extLst>
              <a:ext uri="{FF2B5EF4-FFF2-40B4-BE49-F238E27FC236}">
                <a16:creationId xmlns:a16="http://schemas.microsoft.com/office/drawing/2014/main" id="{6A18247A-1C10-4B0F-BF56-2CA547C2CDBE}"/>
              </a:ext>
            </a:extLst>
          </p:cNvPr>
          <p:cNvSpPr txBox="1">
            <a:spLocks/>
          </p:cNvSpPr>
          <p:nvPr userDrawn="1">
            <p:custDataLst>
              <p:tags r:id="rId2"/>
            </p:custDataLst>
          </p:nvPr>
        </p:nvSpPr>
        <p:spPr>
          <a:xfrm>
            <a:off x="6484522" y="3925022"/>
            <a:ext cx="617670" cy="252563"/>
          </a:xfrm>
          <a:prstGeom prst="rect">
            <a:avLst/>
          </a:prstGeom>
          <a:noFill/>
        </p:spPr>
        <p:txBody>
          <a:bodyPr wrap="none" lIns="0" tIns="0" rIns="0" bIns="0" rtlCol="0" anchor="t"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algn="r"/>
            <a:r>
              <a:rPr lang="en-GB" sz="1600">
                <a:solidFill>
                  <a:srgbClr val="00A0E3"/>
                </a:solidFill>
                <a:latin typeface="Arial" panose="020B0604020202020204" pitchFamily="34" charset="0"/>
                <a:cs typeface="Arial" panose="020B0604020202020204" pitchFamily="34" charset="0"/>
              </a:rPr>
              <a:t>999</a:t>
            </a:r>
            <a:endParaRPr lang="en-GB" sz="1600" dirty="0">
              <a:solidFill>
                <a:srgbClr val="00A0E3"/>
              </a:solidFill>
              <a:latin typeface="Arial" panose="020B0604020202020204" pitchFamily="34" charset="0"/>
              <a:cs typeface="Arial" panose="020B0604020202020204" pitchFamily="34" charset="0"/>
            </a:endParaRPr>
          </a:p>
        </p:txBody>
      </p:sp>
      <p:sp>
        <p:nvSpPr>
          <p:cNvPr id="23" name="TextBox 6">
            <a:extLst>
              <a:ext uri="{FF2B5EF4-FFF2-40B4-BE49-F238E27FC236}">
                <a16:creationId xmlns:a16="http://schemas.microsoft.com/office/drawing/2014/main" id="{D7AE684F-7E72-436B-BE65-023AAB93A249}"/>
              </a:ext>
            </a:extLst>
          </p:cNvPr>
          <p:cNvSpPr txBox="1">
            <a:spLocks noChangeArrowheads="1"/>
          </p:cNvSpPr>
          <p:nvPr userDrawn="1">
            <p:custDataLst>
              <p:tags r:id="rId3"/>
            </p:custDataLst>
          </p:nvPr>
        </p:nvSpPr>
        <p:spPr bwMode="auto">
          <a:xfrm>
            <a:off x="841287" y="3925022"/>
            <a:ext cx="416762" cy="252563"/>
          </a:xfrm>
          <a:prstGeom prst="rect">
            <a:avLst/>
          </a:prstGeom>
          <a:noFill/>
          <a:ln w="9525">
            <a:noFill/>
            <a:miter lim="800000"/>
            <a:headEnd/>
            <a:tailEnd/>
          </a:ln>
        </p:spPr>
        <p:txBody>
          <a:bodyPr wrap="none" lIns="0" tIns="0" rIns="72000" bIns="0" anchor="t"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1600" b="1">
                <a:solidFill>
                  <a:srgbClr val="00A0E3"/>
                </a:solidFill>
                <a:latin typeface="Arial" panose="020B0604020202020204" pitchFamily="34" charset="0"/>
                <a:cs typeface="Arial" panose="020B0604020202020204" pitchFamily="34" charset="0"/>
              </a:rPr>
              <a:t>12</a:t>
            </a:r>
            <a:endParaRPr lang="en-GB" sz="1600" b="1" dirty="0">
              <a:solidFill>
                <a:srgbClr val="00A0E3"/>
              </a:solidFill>
              <a:latin typeface="Arial" panose="020B0604020202020204" pitchFamily="34" charset="0"/>
              <a:cs typeface="Arial" panose="020B0604020202020204" pitchFamily="34" charset="0"/>
            </a:endParaRPr>
          </a:p>
        </p:txBody>
      </p:sp>
      <p:sp>
        <p:nvSpPr>
          <p:cNvPr id="24" name="ZoneTexte 11">
            <a:extLst>
              <a:ext uri="{FF2B5EF4-FFF2-40B4-BE49-F238E27FC236}">
                <a16:creationId xmlns:a16="http://schemas.microsoft.com/office/drawing/2014/main" id="{5DB0CA9C-D45C-4D98-8D39-71897A7E442E}"/>
              </a:ext>
            </a:extLst>
          </p:cNvPr>
          <p:cNvSpPr txBox="1">
            <a:spLocks/>
          </p:cNvSpPr>
          <p:nvPr userDrawn="1">
            <p:custDataLst>
              <p:tags r:id="rId4"/>
            </p:custDataLst>
          </p:nvPr>
        </p:nvSpPr>
        <p:spPr>
          <a:xfrm>
            <a:off x="1258050" y="3925022"/>
            <a:ext cx="5226472" cy="252563"/>
          </a:xfrm>
          <a:prstGeom prst="rect">
            <a:avLst/>
          </a:prstGeom>
          <a:noFill/>
        </p:spPr>
        <p:txBody>
          <a:bodyPr wrap="square" lIns="0" tIns="0" rIns="0" bIns="0" rtlCol="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1600" b="1">
                <a:latin typeface="Arial" panose="020B0604020202020204" pitchFamily="34" charset="0"/>
                <a:cs typeface="Arial" panose="020B0604020202020204" pitchFamily="34" charset="0"/>
              </a:rPr>
              <a:t>T</a:t>
            </a:r>
            <a:endParaRPr lang="en-GB" sz="1600" b="1" dirty="0">
              <a:latin typeface="Arial" panose="020B0604020202020204" pitchFamily="34" charset="0"/>
              <a:cs typeface="Arial" panose="020B0604020202020204" pitchFamily="34" charset="0"/>
            </a:endParaRPr>
          </a:p>
        </p:txBody>
      </p:sp>
      <p:sp>
        <p:nvSpPr>
          <p:cNvPr id="25" name="ZoneTexte 14">
            <a:extLst>
              <a:ext uri="{FF2B5EF4-FFF2-40B4-BE49-F238E27FC236}">
                <a16:creationId xmlns:a16="http://schemas.microsoft.com/office/drawing/2014/main" id="{A295E05E-E0A2-4101-B811-570EAA100D99}"/>
              </a:ext>
            </a:extLst>
          </p:cNvPr>
          <p:cNvSpPr txBox="1">
            <a:spLocks/>
          </p:cNvSpPr>
          <p:nvPr userDrawn="1">
            <p:custDataLst>
              <p:tags r:id="rId5"/>
            </p:custDataLst>
          </p:nvPr>
        </p:nvSpPr>
        <p:spPr>
          <a:xfrm>
            <a:off x="6484522" y="4711565"/>
            <a:ext cx="617670" cy="264134"/>
          </a:xfrm>
          <a:prstGeom prst="rect">
            <a:avLst/>
          </a:prstGeom>
          <a:noFill/>
        </p:spPr>
        <p:txBody>
          <a:bodyPr wrap="none" lIns="0" tIns="0" rIns="0" bIns="0" rtlCol="0" anchor="ctr"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algn="ctr"/>
            <a:r>
              <a:rPr lang="en-GB" sz="868" i="1">
                <a:latin typeface="Garamond" pitchFamily="18" charset="0"/>
              </a:rPr>
              <a:t>1</a:t>
            </a:r>
            <a:endParaRPr lang="en-GB" sz="868" i="1" dirty="0">
              <a:latin typeface="Garamond" pitchFamily="18" charset="0"/>
            </a:endParaRPr>
          </a:p>
        </p:txBody>
      </p:sp>
      <p:sp>
        <p:nvSpPr>
          <p:cNvPr id="26" name="ZoneTexte 13">
            <a:extLst>
              <a:ext uri="{FF2B5EF4-FFF2-40B4-BE49-F238E27FC236}">
                <a16:creationId xmlns:a16="http://schemas.microsoft.com/office/drawing/2014/main" id="{2AB6D246-BD58-4AA8-8CE9-10C641F10F54}"/>
              </a:ext>
            </a:extLst>
          </p:cNvPr>
          <p:cNvSpPr txBox="1">
            <a:spLocks/>
          </p:cNvSpPr>
          <p:nvPr userDrawn="1">
            <p:custDataLst>
              <p:tags r:id="rId6"/>
            </p:custDataLst>
          </p:nvPr>
        </p:nvSpPr>
        <p:spPr>
          <a:xfrm>
            <a:off x="1258050" y="4711565"/>
            <a:ext cx="5226472" cy="225896"/>
          </a:xfrm>
          <a:prstGeom prst="rect">
            <a:avLst/>
          </a:prstGeom>
          <a:noFill/>
        </p:spPr>
        <p:txBody>
          <a:bodyPr wrap="square" rtlCol="0">
            <a:sp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868" i="1">
                <a:latin typeface="Garamond" pitchFamily="18" charset="0"/>
              </a:rPr>
              <a:t>T</a:t>
            </a:r>
            <a:endParaRPr lang="en-GB" sz="868" i="1" dirty="0">
              <a:latin typeface="Garamond" pitchFamily="18" charset="0"/>
            </a:endParaRPr>
          </a:p>
        </p:txBody>
      </p:sp>
      <p:sp>
        <p:nvSpPr>
          <p:cNvPr id="27" name="ZoneTexte 14">
            <a:extLst>
              <a:ext uri="{FF2B5EF4-FFF2-40B4-BE49-F238E27FC236}">
                <a16:creationId xmlns:a16="http://schemas.microsoft.com/office/drawing/2014/main" id="{31E34FDA-19E2-4669-AD8D-1AA4C043C3DF}"/>
              </a:ext>
            </a:extLst>
          </p:cNvPr>
          <p:cNvSpPr txBox="1">
            <a:spLocks/>
          </p:cNvSpPr>
          <p:nvPr userDrawn="1">
            <p:custDataLst>
              <p:tags r:id="rId7"/>
            </p:custDataLst>
          </p:nvPr>
        </p:nvSpPr>
        <p:spPr>
          <a:xfrm>
            <a:off x="6484522" y="4374816"/>
            <a:ext cx="617670" cy="252000"/>
          </a:xfrm>
          <a:prstGeom prst="rect">
            <a:avLst/>
          </a:prstGeom>
          <a:noFill/>
          <a:ln w="9525">
            <a:noFill/>
            <a:miter lim="800000"/>
            <a:headEnd/>
            <a:tailEnd/>
          </a:ln>
        </p:spPr>
        <p:txBody>
          <a:bodyPr vert="horz" wrap="none" lIns="0" tIns="0" rIns="0" bIns="0" rtlCol="0" anchor="t">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algn="r"/>
            <a:r>
              <a:rPr lang="en-GB" sz="1200"/>
              <a:t>1</a:t>
            </a:r>
            <a:endParaRPr lang="en-GB" sz="1200" dirty="0"/>
          </a:p>
        </p:txBody>
      </p:sp>
      <p:sp>
        <p:nvSpPr>
          <p:cNvPr id="28" name="ZoneTexte 18">
            <a:hlinkClick r:id="" action="ppaction://noaction"/>
            <a:extLst>
              <a:ext uri="{FF2B5EF4-FFF2-40B4-BE49-F238E27FC236}">
                <a16:creationId xmlns:a16="http://schemas.microsoft.com/office/drawing/2014/main" id="{4004A787-47ED-420B-81E0-FB12F8B321C9}"/>
              </a:ext>
            </a:extLst>
          </p:cNvPr>
          <p:cNvSpPr txBox="1">
            <a:spLocks/>
          </p:cNvSpPr>
          <p:nvPr userDrawn="1">
            <p:custDataLst>
              <p:tags r:id="rId8"/>
            </p:custDataLst>
          </p:nvPr>
        </p:nvSpPr>
        <p:spPr bwMode="auto">
          <a:xfrm>
            <a:off x="841287" y="4374816"/>
            <a:ext cx="416762" cy="252000"/>
          </a:xfrm>
          <a:prstGeom prst="rect">
            <a:avLst/>
          </a:prstGeom>
          <a:noFill/>
          <a:ln w="9525">
            <a:noFill/>
            <a:miter lim="800000"/>
            <a:headEnd/>
            <a:tailEnd/>
          </a:ln>
        </p:spPr>
        <p:txBody>
          <a:bodyPr vert="horz" wrap="none" lIns="0" tIns="0" rIns="0" bIns="0" rtlCol="0" anchor="t">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1200">
                <a:noFill/>
                <a:latin typeface="+mj-lt"/>
              </a:rPr>
              <a:t>N</a:t>
            </a:r>
            <a:endParaRPr lang="en-GB" sz="1200" dirty="0">
              <a:noFill/>
              <a:latin typeface="+mj-lt"/>
            </a:endParaRPr>
          </a:p>
        </p:txBody>
      </p:sp>
      <p:sp>
        <p:nvSpPr>
          <p:cNvPr id="29" name="ZoneTexte 28">
            <a:extLst>
              <a:ext uri="{FF2B5EF4-FFF2-40B4-BE49-F238E27FC236}">
                <a16:creationId xmlns:a16="http://schemas.microsoft.com/office/drawing/2014/main" id="{A1D49B3B-953C-4C15-AC2C-8C7911D6B700}"/>
              </a:ext>
            </a:extLst>
          </p:cNvPr>
          <p:cNvSpPr txBox="1">
            <a:spLocks/>
          </p:cNvSpPr>
          <p:nvPr userDrawn="1">
            <p:custDataLst>
              <p:tags r:id="rId9"/>
            </p:custDataLst>
          </p:nvPr>
        </p:nvSpPr>
        <p:spPr>
          <a:xfrm>
            <a:off x="1258050" y="4374816"/>
            <a:ext cx="5226472" cy="252000"/>
          </a:xfrm>
          <a:prstGeom prst="rect">
            <a:avLst/>
          </a:prstGeom>
          <a:noFill/>
          <a:ln w="9525">
            <a:noFill/>
            <a:miter lim="800000"/>
            <a:headEnd/>
            <a:tailEnd/>
          </a:ln>
        </p:spPr>
        <p:txBody>
          <a:bodyPr vert="horz" wrap="none" lIns="108000" tIns="0" rIns="0" bIns="0" rtlCol="0" anchor="t">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marL="133200" indent="-133200">
              <a:buClr>
                <a:schemeClr val="tx1"/>
              </a:buClr>
              <a:buFont typeface="Symbol" panose="05050102010706020507" pitchFamily="18" charset="2"/>
              <a:buChar char="-"/>
            </a:pPr>
            <a:r>
              <a:rPr lang="en-GB" sz="1200">
                <a:solidFill>
                  <a:schemeClr val="tx2"/>
                </a:solidFill>
              </a:rPr>
              <a:t>T</a:t>
            </a:r>
            <a:endParaRPr lang="en-GB" sz="1200" dirty="0">
              <a:solidFill>
                <a:schemeClr val="tx2"/>
              </a:solidFill>
            </a:endParaRPr>
          </a:p>
        </p:txBody>
      </p:sp>
      <p:sp>
        <p:nvSpPr>
          <p:cNvPr id="30" name="Rectangle 29">
            <a:extLst>
              <a:ext uri="{FF2B5EF4-FFF2-40B4-BE49-F238E27FC236}">
                <a16:creationId xmlns:a16="http://schemas.microsoft.com/office/drawing/2014/main" id="{DD8A331B-3357-4304-9B6D-C7F1CAD48F7B}"/>
              </a:ext>
            </a:extLst>
          </p:cNvPr>
          <p:cNvSpPr/>
          <p:nvPr userDrawn="1"/>
        </p:nvSpPr>
        <p:spPr>
          <a:xfrm>
            <a:off x="0" y="0"/>
            <a:ext cx="7559675" cy="1069181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88" dirty="0"/>
          </a:p>
        </p:txBody>
      </p:sp>
      <p:sp>
        <p:nvSpPr>
          <p:cNvPr id="3" name="Rectangle 2">
            <a:extLst>
              <a:ext uri="{FF2B5EF4-FFF2-40B4-BE49-F238E27FC236}">
                <a16:creationId xmlns:a16="http://schemas.microsoft.com/office/drawing/2014/main" id="{80904E88-0CC8-532E-0893-A2B70CB6CD86}"/>
              </a:ext>
            </a:extLst>
          </p:cNvPr>
          <p:cNvSpPr/>
          <p:nvPr userDrawn="1">
            <p:custDataLst>
              <p:tags r:id="rId10"/>
            </p:custDataLst>
          </p:nvPr>
        </p:nvSpPr>
        <p:spPr>
          <a:xfrm>
            <a:off x="0" y="0"/>
            <a:ext cx="7559675" cy="10691813"/>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35302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Storage Layout">
    <p:spTree>
      <p:nvGrpSpPr>
        <p:cNvPr id="1" name=""/>
        <p:cNvGrpSpPr/>
        <p:nvPr/>
      </p:nvGrpSpPr>
      <p:grpSpPr>
        <a:xfrm>
          <a:off x="0" y="0"/>
          <a:ext cx="0" cy="0"/>
          <a:chOff x="0" y="0"/>
          <a:chExt cx="0" cy="0"/>
        </a:xfrm>
      </p:grpSpPr>
      <p:sp>
        <p:nvSpPr>
          <p:cNvPr id="12" name="Size">
            <a:extLst>
              <a:ext uri="{FF2B5EF4-FFF2-40B4-BE49-F238E27FC236}">
                <a16:creationId xmlns:a16="http://schemas.microsoft.com/office/drawing/2014/main" id="{CA324457-F9FB-428C-9E8A-4857D64B2D5A}"/>
              </a:ext>
            </a:extLst>
          </p:cNvPr>
          <p:cNvSpPr>
            <a:spLocks/>
          </p:cNvSpPr>
          <p:nvPr userDrawn="1">
            <p:custDataLst>
              <p:tags r:id="rId1"/>
            </p:custDataLst>
          </p:nvPr>
        </p:nvSpPr>
        <p:spPr>
          <a:xfrm>
            <a:off x="912717" y="3587698"/>
            <a:ext cx="6189470" cy="42322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00827" rtl="0" eaLnBrk="1" latinLnBrk="0" hangingPunct="1">
              <a:defRPr sz="1578" kern="1200">
                <a:solidFill>
                  <a:schemeClr val="lt1"/>
                </a:solidFill>
                <a:latin typeface="+mn-lt"/>
                <a:ea typeface="+mn-ea"/>
                <a:cs typeface="+mn-cs"/>
              </a:defRPr>
            </a:lvl1pPr>
            <a:lvl2pPr marL="400827" algn="l" defTabSz="400827" rtl="0" eaLnBrk="1" latinLnBrk="0" hangingPunct="1">
              <a:defRPr sz="1578" kern="1200">
                <a:solidFill>
                  <a:schemeClr val="lt1"/>
                </a:solidFill>
                <a:latin typeface="+mn-lt"/>
                <a:ea typeface="+mn-ea"/>
                <a:cs typeface="+mn-cs"/>
              </a:defRPr>
            </a:lvl2pPr>
            <a:lvl3pPr marL="801654" algn="l" defTabSz="400827" rtl="0" eaLnBrk="1" latinLnBrk="0" hangingPunct="1">
              <a:defRPr sz="1578" kern="1200">
                <a:solidFill>
                  <a:schemeClr val="lt1"/>
                </a:solidFill>
                <a:latin typeface="+mn-lt"/>
                <a:ea typeface="+mn-ea"/>
                <a:cs typeface="+mn-cs"/>
              </a:defRPr>
            </a:lvl3pPr>
            <a:lvl4pPr marL="1202482" algn="l" defTabSz="400827" rtl="0" eaLnBrk="1" latinLnBrk="0" hangingPunct="1">
              <a:defRPr sz="1578" kern="1200">
                <a:solidFill>
                  <a:schemeClr val="lt1"/>
                </a:solidFill>
                <a:latin typeface="+mn-lt"/>
                <a:ea typeface="+mn-ea"/>
                <a:cs typeface="+mn-cs"/>
              </a:defRPr>
            </a:lvl4pPr>
            <a:lvl5pPr marL="1603309" algn="l" defTabSz="400827" rtl="0" eaLnBrk="1" latinLnBrk="0" hangingPunct="1">
              <a:defRPr sz="1578" kern="1200">
                <a:solidFill>
                  <a:schemeClr val="lt1"/>
                </a:solidFill>
                <a:latin typeface="+mn-lt"/>
                <a:ea typeface="+mn-ea"/>
                <a:cs typeface="+mn-cs"/>
              </a:defRPr>
            </a:lvl5pPr>
            <a:lvl6pPr marL="2004136" algn="l" defTabSz="400827" rtl="0" eaLnBrk="1" latinLnBrk="0" hangingPunct="1">
              <a:defRPr sz="1578" kern="1200">
                <a:solidFill>
                  <a:schemeClr val="lt1"/>
                </a:solidFill>
                <a:latin typeface="+mn-lt"/>
                <a:ea typeface="+mn-ea"/>
                <a:cs typeface="+mn-cs"/>
              </a:defRPr>
            </a:lvl6pPr>
            <a:lvl7pPr marL="2404963" algn="l" defTabSz="400827" rtl="0" eaLnBrk="1" latinLnBrk="0" hangingPunct="1">
              <a:defRPr sz="1578" kern="1200">
                <a:solidFill>
                  <a:schemeClr val="lt1"/>
                </a:solidFill>
                <a:latin typeface="+mn-lt"/>
                <a:ea typeface="+mn-ea"/>
                <a:cs typeface="+mn-cs"/>
              </a:defRPr>
            </a:lvl7pPr>
            <a:lvl8pPr marL="2805791" algn="l" defTabSz="400827" rtl="0" eaLnBrk="1" latinLnBrk="0" hangingPunct="1">
              <a:defRPr sz="1578" kern="1200">
                <a:solidFill>
                  <a:schemeClr val="lt1"/>
                </a:solidFill>
                <a:latin typeface="+mn-lt"/>
                <a:ea typeface="+mn-ea"/>
                <a:cs typeface="+mn-cs"/>
              </a:defRPr>
            </a:lvl8pPr>
            <a:lvl9pPr marL="3206618" algn="l" defTabSz="400827" rtl="0" eaLnBrk="1" latinLnBrk="0" hangingPunct="1">
              <a:defRPr sz="1578" kern="1200">
                <a:solidFill>
                  <a:schemeClr val="lt1"/>
                </a:solidFill>
                <a:latin typeface="+mn-lt"/>
                <a:ea typeface="+mn-ea"/>
                <a:cs typeface="+mn-cs"/>
              </a:defRPr>
            </a:lvl9pPr>
          </a:lstStyle>
          <a:p>
            <a:pPr algn="ctr"/>
            <a:endParaRPr lang="en-GB" sz="1488" dirty="0"/>
          </a:p>
        </p:txBody>
      </p:sp>
      <p:sp>
        <p:nvSpPr>
          <p:cNvPr id="23" name="P Section">
            <a:hlinkClick r:id="rId12" action="ppaction://hlinksldjump"/>
            <a:extLst>
              <a:ext uri="{FF2B5EF4-FFF2-40B4-BE49-F238E27FC236}">
                <a16:creationId xmlns:a16="http://schemas.microsoft.com/office/drawing/2014/main" id="{48AA8B3E-8752-4A64-A0C4-EF87FC3D4659}"/>
              </a:ext>
            </a:extLst>
          </p:cNvPr>
          <p:cNvSpPr txBox="1"/>
          <p:nvPr userDrawn="1">
            <p:custDataLst>
              <p:tags r:id="rId2"/>
            </p:custDataLst>
          </p:nvPr>
        </p:nvSpPr>
        <p:spPr>
          <a:xfrm>
            <a:off x="7102187" y="3587699"/>
            <a:ext cx="0" cy="2633400"/>
          </a:xfrm>
          <a:prstGeom prst="rect">
            <a:avLst/>
          </a:prstGeom>
          <a:noFill/>
        </p:spPr>
        <p:txBody>
          <a:bodyPr vert="horz" wrap="none" lIns="0" tIns="0" rIns="0" bIns="0" rtlCol="0" anchor="t"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algn="r"/>
            <a:r>
              <a:rPr lang="en-GB" sz="100">
                <a:noFill/>
                <a:latin typeface="+mj-lt"/>
              </a:rPr>
              <a:t>5</a:t>
            </a:r>
            <a:endParaRPr lang="en-GB" sz="100" dirty="0">
              <a:noFill/>
              <a:latin typeface="+mj-lt"/>
            </a:endParaRPr>
          </a:p>
        </p:txBody>
      </p:sp>
      <p:sp>
        <p:nvSpPr>
          <p:cNvPr id="24" name="T Section">
            <a:hlinkClick r:id="rId12" action="ppaction://hlinksldjump"/>
            <a:extLst>
              <a:ext uri="{FF2B5EF4-FFF2-40B4-BE49-F238E27FC236}">
                <a16:creationId xmlns:a16="http://schemas.microsoft.com/office/drawing/2014/main" id="{1DCF40B4-8C30-4D3F-BAE4-CD6BD38265DA}"/>
              </a:ext>
            </a:extLst>
          </p:cNvPr>
          <p:cNvSpPr txBox="1"/>
          <p:nvPr userDrawn="1">
            <p:custDataLst>
              <p:tags r:id="rId3"/>
            </p:custDataLst>
          </p:nvPr>
        </p:nvSpPr>
        <p:spPr>
          <a:xfrm>
            <a:off x="912718" y="3587699"/>
            <a:ext cx="6189469" cy="2633400"/>
          </a:xfrm>
          <a:prstGeom prst="rect">
            <a:avLst/>
          </a:prstGeom>
          <a:noFill/>
        </p:spPr>
        <p:txBody>
          <a:bodyPr vert="horz" wrap="square" lIns="0" tIns="1800000" rIns="0" bIns="0" rtlCol="0" anchor="t">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3300">
                <a:solidFill>
                  <a:srgbClr val="003C64"/>
                </a:solidFill>
                <a:latin typeface="Arial" panose="020B0604020202020204" pitchFamily="34" charset="0"/>
                <a:cs typeface="Arial" panose="020B0604020202020204" pitchFamily="34" charset="0"/>
              </a:rPr>
              <a:t>T</a:t>
            </a:r>
            <a:endParaRPr lang="en-GB" sz="3300" dirty="0">
              <a:solidFill>
                <a:srgbClr val="003C64"/>
              </a:solidFill>
              <a:latin typeface="Arial" panose="020B0604020202020204" pitchFamily="34" charset="0"/>
              <a:cs typeface="Arial" panose="020B0604020202020204" pitchFamily="34" charset="0"/>
            </a:endParaRPr>
          </a:p>
        </p:txBody>
      </p:sp>
      <p:sp>
        <p:nvSpPr>
          <p:cNvPr id="25" name="P Page">
            <a:extLst>
              <a:ext uri="{FF2B5EF4-FFF2-40B4-BE49-F238E27FC236}">
                <a16:creationId xmlns:a16="http://schemas.microsoft.com/office/drawing/2014/main" id="{EDF971DD-590B-421C-819E-9DE8D3BC210C}"/>
              </a:ext>
            </a:extLst>
          </p:cNvPr>
          <p:cNvSpPr txBox="1">
            <a:spLocks/>
          </p:cNvSpPr>
          <p:nvPr userDrawn="1">
            <p:custDataLst>
              <p:tags r:id="rId4"/>
            </p:custDataLst>
          </p:nvPr>
        </p:nvSpPr>
        <p:spPr>
          <a:xfrm>
            <a:off x="6873976" y="7555793"/>
            <a:ext cx="228211" cy="264134"/>
          </a:xfrm>
          <a:prstGeom prst="rect">
            <a:avLst/>
          </a:prstGeom>
          <a:noFill/>
        </p:spPr>
        <p:txBody>
          <a:bodyPr wrap="none" lIns="0" tIns="0" rIns="0" bIns="0" rtlCol="0" anchor="ctr"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algn="ctr"/>
            <a:r>
              <a:rPr lang="en-GB" sz="868" i="1">
                <a:latin typeface="Garamond" pitchFamily="18" charset="0"/>
              </a:rPr>
              <a:t>1</a:t>
            </a:r>
            <a:endParaRPr lang="en-GB" sz="868" i="1" dirty="0">
              <a:latin typeface="Garamond" pitchFamily="18" charset="0"/>
            </a:endParaRPr>
          </a:p>
        </p:txBody>
      </p:sp>
      <p:sp>
        <p:nvSpPr>
          <p:cNvPr id="26" name="ZoneTexte 12">
            <a:extLst>
              <a:ext uri="{FF2B5EF4-FFF2-40B4-BE49-F238E27FC236}">
                <a16:creationId xmlns:a16="http://schemas.microsoft.com/office/drawing/2014/main" id="{AFCB8129-CD36-4A88-81A9-377B57497ACB}"/>
              </a:ext>
            </a:extLst>
          </p:cNvPr>
          <p:cNvSpPr txBox="1">
            <a:spLocks/>
          </p:cNvSpPr>
          <p:nvPr userDrawn="1">
            <p:custDataLst>
              <p:tags r:id="rId5"/>
            </p:custDataLst>
          </p:nvPr>
        </p:nvSpPr>
        <p:spPr>
          <a:xfrm>
            <a:off x="912717" y="7555793"/>
            <a:ext cx="5874971" cy="225896"/>
          </a:xfrm>
          <a:prstGeom prst="rect">
            <a:avLst/>
          </a:prstGeom>
          <a:noFill/>
        </p:spPr>
        <p:txBody>
          <a:bodyPr wrap="square" rtlCol="0">
            <a:sp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868" i="1">
                <a:latin typeface="Garamond" pitchFamily="18" charset="0"/>
              </a:rPr>
              <a:t>T</a:t>
            </a:r>
            <a:endParaRPr lang="en-GB" sz="868" i="1" dirty="0">
              <a:latin typeface="Garamond" pitchFamily="18" charset="0"/>
            </a:endParaRPr>
          </a:p>
        </p:txBody>
      </p:sp>
      <p:sp>
        <p:nvSpPr>
          <p:cNvPr id="27" name="P SS">
            <a:hlinkClick r:id="" action="ppaction://noaction"/>
            <a:extLst>
              <a:ext uri="{FF2B5EF4-FFF2-40B4-BE49-F238E27FC236}">
                <a16:creationId xmlns:a16="http://schemas.microsoft.com/office/drawing/2014/main" id="{1AAE7254-1184-44CA-B639-8E0B4628306C}"/>
              </a:ext>
            </a:extLst>
          </p:cNvPr>
          <p:cNvSpPr txBox="1"/>
          <p:nvPr userDrawn="1">
            <p:custDataLst>
              <p:tags r:id="rId6"/>
            </p:custDataLst>
          </p:nvPr>
        </p:nvSpPr>
        <p:spPr>
          <a:xfrm>
            <a:off x="7102187" y="6894512"/>
            <a:ext cx="0" cy="420938"/>
          </a:xfrm>
          <a:prstGeom prst="rect">
            <a:avLst/>
          </a:prstGeom>
          <a:noFill/>
        </p:spPr>
        <p:txBody>
          <a:bodyPr vert="horz" wrap="none" lIns="0" tIns="0" rIns="0" bIns="0" rtlCol="0" anchor="t"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pPr algn="r"/>
            <a:r>
              <a:rPr lang="en-GB" sz="2500">
                <a:solidFill>
                  <a:srgbClr val="00A0E3"/>
                </a:solidFill>
                <a:latin typeface="Arial" panose="020B0604020202020204" pitchFamily="34" charset="0"/>
                <a:cs typeface="Arial" panose="020B0604020202020204" pitchFamily="34" charset="0"/>
              </a:rPr>
              <a:t>4</a:t>
            </a:r>
            <a:endParaRPr lang="en-GB" sz="2500" dirty="0">
              <a:solidFill>
                <a:srgbClr val="00A0E3"/>
              </a:solidFill>
              <a:latin typeface="Arial" panose="020B0604020202020204" pitchFamily="34" charset="0"/>
              <a:cs typeface="Arial" panose="020B0604020202020204" pitchFamily="34" charset="0"/>
            </a:endParaRPr>
          </a:p>
        </p:txBody>
      </p:sp>
      <p:sp>
        <p:nvSpPr>
          <p:cNvPr id="28" name="N SS">
            <a:hlinkClick r:id="" action="ppaction://noaction"/>
            <a:extLst>
              <a:ext uri="{FF2B5EF4-FFF2-40B4-BE49-F238E27FC236}">
                <a16:creationId xmlns:a16="http://schemas.microsoft.com/office/drawing/2014/main" id="{637AC98B-37BD-4BFC-B87D-1F42E1D56F46}"/>
              </a:ext>
            </a:extLst>
          </p:cNvPr>
          <p:cNvSpPr txBox="1">
            <a:spLocks/>
          </p:cNvSpPr>
          <p:nvPr userDrawn="1">
            <p:custDataLst>
              <p:tags r:id="rId7"/>
            </p:custDataLst>
          </p:nvPr>
        </p:nvSpPr>
        <p:spPr bwMode="auto">
          <a:xfrm>
            <a:off x="912717" y="6894512"/>
            <a:ext cx="0" cy="420938"/>
          </a:xfrm>
          <a:prstGeom prst="rect">
            <a:avLst/>
          </a:prstGeom>
          <a:noFill/>
          <a:ln w="9525">
            <a:noFill/>
            <a:miter lim="800000"/>
            <a:headEnd/>
            <a:tailEnd/>
          </a:ln>
        </p:spPr>
        <p:txBody>
          <a:bodyPr vert="horz" wrap="none" lIns="0" tIns="0" rIns="0" bIns="0" rtlCol="0" anchor="t" anchorCtr="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100">
                <a:noFill/>
                <a:latin typeface="Arial" panose="020B0604020202020204" pitchFamily="34" charset="0"/>
                <a:cs typeface="Arial" panose="020B0604020202020204" pitchFamily="34" charset="0"/>
              </a:rPr>
              <a:t>1.1</a:t>
            </a:r>
            <a:endParaRPr lang="en-GB" sz="100" dirty="0">
              <a:noFill/>
              <a:latin typeface="Arial" panose="020B0604020202020204" pitchFamily="34" charset="0"/>
              <a:cs typeface="Arial" panose="020B0604020202020204" pitchFamily="34" charset="0"/>
            </a:endParaRPr>
          </a:p>
        </p:txBody>
      </p:sp>
      <p:sp>
        <p:nvSpPr>
          <p:cNvPr id="29" name="T SS">
            <a:extLst>
              <a:ext uri="{FF2B5EF4-FFF2-40B4-BE49-F238E27FC236}">
                <a16:creationId xmlns:a16="http://schemas.microsoft.com/office/drawing/2014/main" id="{C806EDBF-6EA5-4E96-963C-5871900D759B}"/>
              </a:ext>
            </a:extLst>
          </p:cNvPr>
          <p:cNvSpPr txBox="1">
            <a:spLocks/>
          </p:cNvSpPr>
          <p:nvPr userDrawn="1">
            <p:custDataLst>
              <p:tags r:id="rId8"/>
            </p:custDataLst>
          </p:nvPr>
        </p:nvSpPr>
        <p:spPr>
          <a:xfrm>
            <a:off x="912718" y="6894512"/>
            <a:ext cx="6189469" cy="420938"/>
          </a:xfrm>
          <a:prstGeom prst="rect">
            <a:avLst/>
          </a:prstGeom>
          <a:noFill/>
        </p:spPr>
        <p:txBody>
          <a:bodyPr wrap="square" lIns="0" tIns="0" rIns="720000" bIns="0" rtlCol="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2500">
                <a:solidFill>
                  <a:srgbClr val="003C64"/>
                </a:solidFill>
                <a:latin typeface="Arial" panose="020B0604020202020204" pitchFamily="34" charset="0"/>
                <a:cs typeface="Arial" panose="020B0604020202020204" pitchFamily="34" charset="0"/>
              </a:rPr>
              <a:t>TS</a:t>
            </a:r>
            <a:endParaRPr lang="en-GB" sz="2500" dirty="0">
              <a:solidFill>
                <a:srgbClr val="003C64"/>
              </a:solidFill>
              <a:latin typeface="Arial" panose="020B0604020202020204" pitchFamily="34" charset="0"/>
              <a:cs typeface="Arial" panose="020B0604020202020204" pitchFamily="34" charset="0"/>
            </a:endParaRPr>
          </a:p>
        </p:txBody>
      </p:sp>
      <p:sp>
        <p:nvSpPr>
          <p:cNvPr id="30" name="N Section">
            <a:extLst>
              <a:ext uri="{FF2B5EF4-FFF2-40B4-BE49-F238E27FC236}">
                <a16:creationId xmlns:a16="http://schemas.microsoft.com/office/drawing/2014/main" id="{3B2497D3-183D-4CA0-8833-03E4C357C4CA}"/>
              </a:ext>
            </a:extLst>
          </p:cNvPr>
          <p:cNvSpPr txBox="1"/>
          <p:nvPr userDrawn="1">
            <p:custDataLst>
              <p:tags r:id="rId9"/>
            </p:custDataLst>
          </p:nvPr>
        </p:nvSpPr>
        <p:spPr>
          <a:xfrm>
            <a:off x="912802" y="3587699"/>
            <a:ext cx="0" cy="2633400"/>
          </a:xfrm>
          <a:prstGeom prst="rect">
            <a:avLst/>
          </a:prstGeom>
          <a:noFill/>
        </p:spPr>
        <p:txBody>
          <a:bodyPr vert="horz" wrap="none" lIns="0" tIns="0" rIns="0" bIns="0" rtlCol="0">
            <a:noAutofit/>
          </a:bodyPr>
          <a:lstStyle>
            <a:defPPr>
              <a:defRPr lang="en-US"/>
            </a:defPPr>
            <a:lvl1pPr marL="0" algn="l" defTabSz="400827" rtl="0" eaLnBrk="1" latinLnBrk="0" hangingPunct="1">
              <a:defRPr sz="1578" kern="1200">
                <a:solidFill>
                  <a:schemeClr val="tx1"/>
                </a:solidFill>
                <a:latin typeface="+mn-lt"/>
                <a:ea typeface="+mn-ea"/>
                <a:cs typeface="+mn-cs"/>
              </a:defRPr>
            </a:lvl1pPr>
            <a:lvl2pPr marL="400827" algn="l" defTabSz="400827" rtl="0" eaLnBrk="1" latinLnBrk="0" hangingPunct="1">
              <a:defRPr sz="1578" kern="1200">
                <a:solidFill>
                  <a:schemeClr val="tx1"/>
                </a:solidFill>
                <a:latin typeface="+mn-lt"/>
                <a:ea typeface="+mn-ea"/>
                <a:cs typeface="+mn-cs"/>
              </a:defRPr>
            </a:lvl2pPr>
            <a:lvl3pPr marL="801654" algn="l" defTabSz="400827" rtl="0" eaLnBrk="1" latinLnBrk="0" hangingPunct="1">
              <a:defRPr sz="1578" kern="1200">
                <a:solidFill>
                  <a:schemeClr val="tx1"/>
                </a:solidFill>
                <a:latin typeface="+mn-lt"/>
                <a:ea typeface="+mn-ea"/>
                <a:cs typeface="+mn-cs"/>
              </a:defRPr>
            </a:lvl3pPr>
            <a:lvl4pPr marL="1202482" algn="l" defTabSz="400827" rtl="0" eaLnBrk="1" latinLnBrk="0" hangingPunct="1">
              <a:defRPr sz="1578" kern="1200">
                <a:solidFill>
                  <a:schemeClr val="tx1"/>
                </a:solidFill>
                <a:latin typeface="+mn-lt"/>
                <a:ea typeface="+mn-ea"/>
                <a:cs typeface="+mn-cs"/>
              </a:defRPr>
            </a:lvl4pPr>
            <a:lvl5pPr marL="1603309" algn="l" defTabSz="400827" rtl="0" eaLnBrk="1" latinLnBrk="0" hangingPunct="1">
              <a:defRPr sz="1578" kern="1200">
                <a:solidFill>
                  <a:schemeClr val="tx1"/>
                </a:solidFill>
                <a:latin typeface="+mn-lt"/>
                <a:ea typeface="+mn-ea"/>
                <a:cs typeface="+mn-cs"/>
              </a:defRPr>
            </a:lvl5pPr>
            <a:lvl6pPr marL="2004136" algn="l" defTabSz="400827" rtl="0" eaLnBrk="1" latinLnBrk="0" hangingPunct="1">
              <a:defRPr sz="1578" kern="1200">
                <a:solidFill>
                  <a:schemeClr val="tx1"/>
                </a:solidFill>
                <a:latin typeface="+mn-lt"/>
                <a:ea typeface="+mn-ea"/>
                <a:cs typeface="+mn-cs"/>
              </a:defRPr>
            </a:lvl6pPr>
            <a:lvl7pPr marL="2404963" algn="l" defTabSz="400827" rtl="0" eaLnBrk="1" latinLnBrk="0" hangingPunct="1">
              <a:defRPr sz="1578" kern="1200">
                <a:solidFill>
                  <a:schemeClr val="tx1"/>
                </a:solidFill>
                <a:latin typeface="+mn-lt"/>
                <a:ea typeface="+mn-ea"/>
                <a:cs typeface="+mn-cs"/>
              </a:defRPr>
            </a:lvl7pPr>
            <a:lvl8pPr marL="2805791" algn="l" defTabSz="400827" rtl="0" eaLnBrk="1" latinLnBrk="0" hangingPunct="1">
              <a:defRPr sz="1578" kern="1200">
                <a:solidFill>
                  <a:schemeClr val="tx1"/>
                </a:solidFill>
                <a:latin typeface="+mn-lt"/>
                <a:ea typeface="+mn-ea"/>
                <a:cs typeface="+mn-cs"/>
              </a:defRPr>
            </a:lvl8pPr>
            <a:lvl9pPr marL="3206618" algn="l" defTabSz="400827" rtl="0" eaLnBrk="1" latinLnBrk="0" hangingPunct="1">
              <a:defRPr sz="1578" kern="1200">
                <a:solidFill>
                  <a:schemeClr val="tx1"/>
                </a:solidFill>
                <a:latin typeface="+mn-lt"/>
                <a:ea typeface="+mn-ea"/>
                <a:cs typeface="+mn-cs"/>
              </a:defRPr>
            </a:lvl9pPr>
          </a:lstStyle>
          <a:p>
            <a:r>
              <a:rPr lang="en-GB" sz="8900">
                <a:solidFill>
                  <a:srgbClr val="00B4E0"/>
                </a:solidFill>
                <a:latin typeface="Arial" panose="020B0604020202020204" pitchFamily="34" charset="0"/>
                <a:cs typeface="Arial" panose="020B0604020202020204" pitchFamily="34" charset="0"/>
              </a:rPr>
              <a:t>1.</a:t>
            </a:r>
            <a:endParaRPr lang="en-GB" sz="8900" dirty="0">
              <a:solidFill>
                <a:srgbClr val="00B4E0"/>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F732ADF5-98DC-41CB-918E-7A335E4BBC32}"/>
              </a:ext>
            </a:extLst>
          </p:cNvPr>
          <p:cNvSpPr/>
          <p:nvPr userDrawn="1"/>
        </p:nvSpPr>
        <p:spPr>
          <a:xfrm>
            <a:off x="0" y="0"/>
            <a:ext cx="7559675" cy="1069181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88" dirty="0"/>
          </a:p>
        </p:txBody>
      </p:sp>
      <p:sp>
        <p:nvSpPr>
          <p:cNvPr id="3" name="Rectangle 2">
            <a:extLst>
              <a:ext uri="{FF2B5EF4-FFF2-40B4-BE49-F238E27FC236}">
                <a16:creationId xmlns:a16="http://schemas.microsoft.com/office/drawing/2014/main" id="{833AE4BB-5053-F3E9-9D0A-442E639CEEE7}"/>
              </a:ext>
            </a:extLst>
          </p:cNvPr>
          <p:cNvSpPr/>
          <p:nvPr userDrawn="1">
            <p:custDataLst>
              <p:tags r:id="rId10"/>
            </p:custDataLst>
          </p:nvPr>
        </p:nvSpPr>
        <p:spPr>
          <a:xfrm>
            <a:off x="0" y="0"/>
            <a:ext cx="7559675" cy="10691813"/>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932270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bSection Divider Storage Layout">
    <p:spTree>
      <p:nvGrpSpPr>
        <p:cNvPr id="1" name=""/>
        <p:cNvGrpSpPr/>
        <p:nvPr/>
      </p:nvGrpSpPr>
      <p:grpSpPr>
        <a:xfrm>
          <a:off x="0" y="0"/>
          <a:ext cx="0" cy="0"/>
          <a:chOff x="0" y="0"/>
          <a:chExt cx="0" cy="0"/>
        </a:xfrm>
      </p:grpSpPr>
      <p:sp>
        <p:nvSpPr>
          <p:cNvPr id="22" name="ZoneTexte 13">
            <a:extLst>
              <a:ext uri="{FF2B5EF4-FFF2-40B4-BE49-F238E27FC236}">
                <a16:creationId xmlns:a16="http://schemas.microsoft.com/office/drawing/2014/main" id="{29789D8E-C73E-4B0D-B5D6-BEE7645E7778}"/>
              </a:ext>
            </a:extLst>
          </p:cNvPr>
          <p:cNvSpPr txBox="1"/>
          <p:nvPr userDrawn="1">
            <p:custDataLst>
              <p:tags r:id="rId1"/>
            </p:custDataLst>
          </p:nvPr>
        </p:nvSpPr>
        <p:spPr>
          <a:xfrm>
            <a:off x="1075425" y="3335972"/>
            <a:ext cx="5874971" cy="225896"/>
          </a:xfrm>
          <a:prstGeom prst="rect">
            <a:avLst/>
          </a:prstGeom>
          <a:noFill/>
        </p:spPr>
        <p:txBody>
          <a:bodyPr wrap="square" rtlCol="0">
            <a:spAutoFit/>
          </a:bodyPr>
          <a:lstStyle/>
          <a:p>
            <a:r>
              <a:rPr lang="en-GB" sz="868" i="1">
                <a:latin typeface="Garamond" pitchFamily="18" charset="0"/>
              </a:rPr>
              <a:t>Titre de Section</a:t>
            </a:r>
            <a:endParaRPr lang="en-GB" sz="868" i="1" dirty="0">
              <a:latin typeface="Garamond" pitchFamily="18" charset="0"/>
            </a:endParaRPr>
          </a:p>
        </p:txBody>
      </p:sp>
      <p:sp>
        <p:nvSpPr>
          <p:cNvPr id="23" name="ZoneTexte 14">
            <a:extLst>
              <a:ext uri="{FF2B5EF4-FFF2-40B4-BE49-F238E27FC236}">
                <a16:creationId xmlns:a16="http://schemas.microsoft.com/office/drawing/2014/main" id="{73B7B64E-F2E1-4FEA-BBEB-9C420497776C}"/>
              </a:ext>
            </a:extLst>
          </p:cNvPr>
          <p:cNvSpPr txBox="1"/>
          <p:nvPr userDrawn="1">
            <p:custDataLst>
              <p:tags r:id="rId2"/>
            </p:custDataLst>
          </p:nvPr>
        </p:nvSpPr>
        <p:spPr>
          <a:xfrm>
            <a:off x="7043206" y="3335975"/>
            <a:ext cx="228211" cy="479833"/>
          </a:xfrm>
          <a:prstGeom prst="rect">
            <a:avLst/>
          </a:prstGeom>
          <a:noFill/>
        </p:spPr>
        <p:txBody>
          <a:bodyPr wrap="none" lIns="0" tIns="0" rIns="0" bIns="0" rtlCol="0" anchor="ctr" anchorCtr="0">
            <a:noAutofit/>
          </a:bodyPr>
          <a:lstStyle/>
          <a:p>
            <a:pPr algn="ctr"/>
            <a:r>
              <a:rPr lang="en-GB" sz="868" i="1">
                <a:latin typeface="Garamond" pitchFamily="18" charset="0"/>
              </a:rPr>
              <a:t>1</a:t>
            </a:r>
            <a:endParaRPr lang="en-GB" sz="868" i="1" dirty="0">
              <a:latin typeface="Garamond" pitchFamily="18" charset="0"/>
            </a:endParaRPr>
          </a:p>
        </p:txBody>
      </p:sp>
      <p:sp>
        <p:nvSpPr>
          <p:cNvPr id="24" name="TextBox 34">
            <a:hlinkClick r:id="" action="ppaction://noaction"/>
            <a:extLst>
              <a:ext uri="{FF2B5EF4-FFF2-40B4-BE49-F238E27FC236}">
                <a16:creationId xmlns:a16="http://schemas.microsoft.com/office/drawing/2014/main" id="{44ADF6B3-44D7-49A3-8939-990CAD7C60B8}"/>
              </a:ext>
            </a:extLst>
          </p:cNvPr>
          <p:cNvSpPr txBox="1"/>
          <p:nvPr userDrawn="1">
            <p:custDataLst>
              <p:tags r:id="rId3"/>
            </p:custDataLst>
          </p:nvPr>
        </p:nvSpPr>
        <p:spPr>
          <a:xfrm>
            <a:off x="7379221" y="9307688"/>
            <a:ext cx="82419" cy="191933"/>
          </a:xfrm>
          <a:prstGeom prst="rect">
            <a:avLst/>
          </a:prstGeom>
          <a:noFill/>
        </p:spPr>
        <p:txBody>
          <a:bodyPr vert="horz" wrap="none" rtlCol="0">
            <a:noAutofit/>
          </a:bodyPr>
          <a:lstStyle/>
          <a:p>
            <a:endParaRPr lang="en-GB" sz="124" dirty="0">
              <a:solidFill>
                <a:srgbClr val="FFFFFF"/>
              </a:solidFill>
            </a:endParaRPr>
          </a:p>
        </p:txBody>
      </p:sp>
      <p:sp>
        <p:nvSpPr>
          <p:cNvPr id="25" name="TextBox 35">
            <a:hlinkClick r:id="" action="ppaction://noaction"/>
            <a:extLst>
              <a:ext uri="{FF2B5EF4-FFF2-40B4-BE49-F238E27FC236}">
                <a16:creationId xmlns:a16="http://schemas.microsoft.com/office/drawing/2014/main" id="{A1DF7947-876B-427C-B128-0B5DE304DFB5}"/>
              </a:ext>
            </a:extLst>
          </p:cNvPr>
          <p:cNvSpPr txBox="1"/>
          <p:nvPr userDrawn="1">
            <p:custDataLst>
              <p:tags r:id="rId4"/>
            </p:custDataLst>
          </p:nvPr>
        </p:nvSpPr>
        <p:spPr>
          <a:xfrm>
            <a:off x="7495524" y="9545284"/>
            <a:ext cx="82419" cy="191933"/>
          </a:xfrm>
          <a:prstGeom prst="rect">
            <a:avLst/>
          </a:prstGeom>
          <a:noFill/>
        </p:spPr>
        <p:txBody>
          <a:bodyPr vert="horz" wrap="none" rtlCol="0">
            <a:noAutofit/>
          </a:bodyPr>
          <a:lstStyle/>
          <a:p>
            <a:endParaRPr lang="en-GB" sz="124" dirty="0">
              <a:solidFill>
                <a:srgbClr val="FFFFFF"/>
              </a:solidFill>
            </a:endParaRPr>
          </a:p>
        </p:txBody>
      </p:sp>
      <p:sp>
        <p:nvSpPr>
          <p:cNvPr id="26" name="Rectangle 25">
            <a:extLst>
              <a:ext uri="{FF2B5EF4-FFF2-40B4-BE49-F238E27FC236}">
                <a16:creationId xmlns:a16="http://schemas.microsoft.com/office/drawing/2014/main" id="{25DB23E1-A059-4111-B2AA-463B9F5AEE97}"/>
              </a:ext>
            </a:extLst>
          </p:cNvPr>
          <p:cNvSpPr/>
          <p:nvPr userDrawn="1">
            <p:custDataLst>
              <p:tags r:id="rId5"/>
            </p:custDataLst>
          </p:nvPr>
        </p:nvSpPr>
        <p:spPr bwMode="auto">
          <a:xfrm>
            <a:off x="565663" y="2876135"/>
            <a:ext cx="6443264" cy="6798220"/>
          </a:xfrm>
          <a:prstGeom prst="rect">
            <a:avLst/>
          </a:prstGeom>
          <a:noFill/>
          <a:ln w="9525">
            <a:solidFill>
              <a:schemeClr val="accent1"/>
            </a:solidFill>
            <a:miter lim="800000"/>
            <a:headEnd/>
            <a:tailEnd/>
          </a:ln>
        </p:spPr>
        <p:txBody>
          <a:bodyPr vert="horz" wrap="square" lIns="56698" tIns="28349" rIns="56698" bIns="28349" numCol="1" anchor="t" anchorCtr="0" compatLnSpc="1">
            <a:prstTxWarp prst="textNoShape">
              <a:avLst/>
            </a:prstTxWarp>
          </a:bodyPr>
          <a:ls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168314" indent="-168314" eaLnBrk="0" hangingPunct="0">
              <a:spcBef>
                <a:spcPct val="80000"/>
              </a:spcBef>
              <a:buClr>
                <a:schemeClr val="accent2"/>
              </a:buClr>
              <a:buSzPct val="80000"/>
              <a:buFont typeface="Wingdings" pitchFamily="2" charset="2"/>
              <a:buChar char="è"/>
            </a:pPr>
            <a:endParaRPr lang="en-GB" sz="1240" b="1" dirty="0">
              <a:solidFill>
                <a:schemeClr val="bg2"/>
              </a:solidFill>
              <a:latin typeface="+mn-lt"/>
              <a:cs typeface="+mn-cs"/>
            </a:endParaRPr>
          </a:p>
        </p:txBody>
      </p:sp>
      <p:sp>
        <p:nvSpPr>
          <p:cNvPr id="27" name="TextBox 39">
            <a:hlinkClick r:id="" action="ppaction://noaction"/>
            <a:extLst>
              <a:ext uri="{FF2B5EF4-FFF2-40B4-BE49-F238E27FC236}">
                <a16:creationId xmlns:a16="http://schemas.microsoft.com/office/drawing/2014/main" id="{929221CF-36AE-4399-9F59-3015161CF368}"/>
              </a:ext>
            </a:extLst>
          </p:cNvPr>
          <p:cNvSpPr txBox="1"/>
          <p:nvPr userDrawn="1">
            <p:custDataLst>
              <p:tags r:id="rId6"/>
            </p:custDataLst>
          </p:nvPr>
        </p:nvSpPr>
        <p:spPr>
          <a:xfrm>
            <a:off x="549461" y="2876133"/>
            <a:ext cx="5291314" cy="142558"/>
          </a:xfrm>
          <a:prstGeom prst="rect">
            <a:avLst/>
          </a:prstGeom>
          <a:noFill/>
        </p:spPr>
        <p:txBody>
          <a:bodyPr vert="horz" wrap="none" lIns="0" tIns="0" rIns="0" bIns="0" rtlCol="0" anchor="b" anchorCtr="0">
            <a:noAutofit/>
          </a:bodyPr>
          <a:ls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GB" sz="2480" b="1" dirty="0">
                <a:solidFill>
                  <a:schemeClr val="accent2"/>
                </a:solidFill>
              </a:rPr>
              <a:t>/04/</a:t>
            </a:r>
          </a:p>
        </p:txBody>
      </p:sp>
      <p:sp>
        <p:nvSpPr>
          <p:cNvPr id="28" name="TextBox 37">
            <a:hlinkClick r:id="" action="ppaction://noaction"/>
            <a:extLst>
              <a:ext uri="{FF2B5EF4-FFF2-40B4-BE49-F238E27FC236}">
                <a16:creationId xmlns:a16="http://schemas.microsoft.com/office/drawing/2014/main" id="{B2B66A71-1BC4-4473-971C-B7452E9450F7}"/>
              </a:ext>
            </a:extLst>
          </p:cNvPr>
          <p:cNvSpPr txBox="1"/>
          <p:nvPr userDrawn="1">
            <p:custDataLst>
              <p:tags r:id="rId7"/>
            </p:custDataLst>
          </p:nvPr>
        </p:nvSpPr>
        <p:spPr>
          <a:xfrm>
            <a:off x="873673" y="3978444"/>
            <a:ext cx="261290" cy="303520"/>
          </a:xfrm>
          <a:prstGeom prst="rect">
            <a:avLst/>
          </a:prstGeom>
          <a:noFill/>
        </p:spPr>
        <p:txBody>
          <a:bodyPr vert="horz" wrap="none" lIns="0" tIns="111609" rIns="0" bIns="0" rtlCol="0">
            <a:spAutoFit/>
          </a:bodyPr>
          <a:ls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r>
              <a:rPr lang="en-GB" sz="1240" dirty="0">
                <a:solidFill>
                  <a:srgbClr val="86C4EC"/>
                </a:solidFill>
                <a:latin typeface="+mn-lt"/>
                <a:cs typeface="+mn-cs"/>
              </a:rPr>
              <a:t>4.2/</a:t>
            </a:r>
          </a:p>
        </p:txBody>
      </p:sp>
      <p:sp>
        <p:nvSpPr>
          <p:cNvPr id="29" name="TextBox 36">
            <a:hlinkClick r:id="" action="ppaction://noaction"/>
            <a:extLst>
              <a:ext uri="{FF2B5EF4-FFF2-40B4-BE49-F238E27FC236}">
                <a16:creationId xmlns:a16="http://schemas.microsoft.com/office/drawing/2014/main" id="{0A9E93AA-B932-4DF6-89E8-4D5FDDE0B751}"/>
              </a:ext>
            </a:extLst>
          </p:cNvPr>
          <p:cNvSpPr txBox="1"/>
          <p:nvPr userDrawn="1">
            <p:custDataLst>
              <p:tags r:id="rId8"/>
            </p:custDataLst>
          </p:nvPr>
        </p:nvSpPr>
        <p:spPr>
          <a:xfrm>
            <a:off x="1353391" y="3978444"/>
            <a:ext cx="5671740" cy="303520"/>
          </a:xfrm>
          <a:prstGeom prst="rect">
            <a:avLst/>
          </a:prstGeom>
          <a:noFill/>
        </p:spPr>
        <p:txBody>
          <a:bodyPr vert="horz" wrap="square" lIns="0" tIns="111609" rIns="0" bIns="0" rtlCol="0">
            <a:spAutoFit/>
          </a:bodyPr>
          <a:ls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GB" sz="1240" dirty="0">
                <a:latin typeface="+mn-lt"/>
                <a:cs typeface="+mn-cs"/>
              </a:rPr>
              <a:t>tt</a:t>
            </a:r>
          </a:p>
        </p:txBody>
      </p:sp>
      <p:sp>
        <p:nvSpPr>
          <p:cNvPr id="30" name="ZoneTexte 29">
            <a:hlinkClick r:id="" action="ppaction://noaction"/>
            <a:extLst>
              <a:ext uri="{FF2B5EF4-FFF2-40B4-BE49-F238E27FC236}">
                <a16:creationId xmlns:a16="http://schemas.microsoft.com/office/drawing/2014/main" id="{BA95D669-0278-449C-B2B0-75415B884B63}"/>
              </a:ext>
            </a:extLst>
          </p:cNvPr>
          <p:cNvSpPr txBox="1"/>
          <p:nvPr userDrawn="1">
            <p:custDataLst>
              <p:tags r:id="rId9"/>
            </p:custDataLst>
          </p:nvPr>
        </p:nvSpPr>
        <p:spPr>
          <a:xfrm>
            <a:off x="549463" y="2876133"/>
            <a:ext cx="6432219" cy="939674"/>
          </a:xfrm>
          <a:prstGeom prst="rect">
            <a:avLst/>
          </a:prstGeom>
          <a:noFill/>
        </p:spPr>
        <p:txBody>
          <a:bodyPr vert="horz" wrap="square" lIns="0" tIns="111609" rIns="0" bIns="0" rtlCol="0">
            <a:noAutofit/>
          </a:bodyPr>
          <a:lstStyle/>
          <a:p>
            <a:r>
              <a:rPr lang="en-GB" sz="2232" b="1">
                <a:solidFill>
                  <a:schemeClr val="bg2"/>
                </a:solidFill>
              </a:rPr>
              <a:t>PHASE</a:t>
            </a:r>
            <a:endParaRPr lang="en-GB" sz="2232" b="1" dirty="0">
              <a:solidFill>
                <a:schemeClr val="bg2"/>
              </a:solidFill>
            </a:endParaRPr>
          </a:p>
        </p:txBody>
      </p:sp>
      <p:sp>
        <p:nvSpPr>
          <p:cNvPr id="31" name="Rectangle 30">
            <a:extLst>
              <a:ext uri="{FF2B5EF4-FFF2-40B4-BE49-F238E27FC236}">
                <a16:creationId xmlns:a16="http://schemas.microsoft.com/office/drawing/2014/main" id="{25F5B329-1A54-4D4E-BECA-82C8628AF146}"/>
              </a:ext>
            </a:extLst>
          </p:cNvPr>
          <p:cNvSpPr/>
          <p:nvPr userDrawn="1"/>
        </p:nvSpPr>
        <p:spPr>
          <a:xfrm>
            <a:off x="0" y="0"/>
            <a:ext cx="7559675" cy="1069181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88" dirty="0"/>
          </a:p>
        </p:txBody>
      </p:sp>
      <p:sp>
        <p:nvSpPr>
          <p:cNvPr id="3" name="Rectangle 2">
            <a:extLst>
              <a:ext uri="{FF2B5EF4-FFF2-40B4-BE49-F238E27FC236}">
                <a16:creationId xmlns:a16="http://schemas.microsoft.com/office/drawing/2014/main" id="{361A168D-68FE-A8F7-5CC5-9FB69E82C515}"/>
              </a:ext>
            </a:extLst>
          </p:cNvPr>
          <p:cNvSpPr/>
          <p:nvPr userDrawn="1">
            <p:custDataLst>
              <p:tags r:id="rId10"/>
            </p:custDataLst>
          </p:nvPr>
        </p:nvSpPr>
        <p:spPr>
          <a:xfrm>
            <a:off x="0" y="0"/>
            <a:ext cx="7559675" cy="10691813"/>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71657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minder shapes Storag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06001A-A2FD-16A3-9B53-3F9A10C7390B}"/>
              </a:ext>
            </a:extLst>
          </p:cNvPr>
          <p:cNvSpPr/>
          <p:nvPr userDrawn="1">
            <p:custDataLst>
              <p:tags r:id="rId1"/>
            </p:custDataLst>
          </p:nvPr>
        </p:nvSpPr>
        <p:spPr>
          <a:xfrm>
            <a:off x="0" y="0"/>
            <a:ext cx="7559675" cy="10691813"/>
          </a:xfrm>
          <a:prstGeom prst="rect">
            <a:avLst/>
          </a:prstGeom>
          <a:solidFill>
            <a:srgbClr val="BDBDBD"/>
          </a:solidFill>
          <a:ln>
            <a:solidFill>
              <a:srgbClr val="BDBD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856504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699285-1CB7-111D-9B01-9C380161A742}"/>
              </a:ext>
            </a:extLst>
          </p:cNvPr>
          <p:cNvSpPr>
            <a:spLocks/>
          </p:cNvSpPr>
          <p:nvPr userDrawn="1"/>
        </p:nvSpPr>
        <p:spPr>
          <a:xfrm>
            <a:off x="0" y="0"/>
            <a:ext cx="7559675" cy="8129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200" dirty="0">
              <a:solidFill>
                <a:srgbClr val="FFFFFF"/>
              </a:solidFill>
              <a:latin typeface="Arial" panose="020B0604020202020204" pitchFamily="34" charset="0"/>
              <a:cs typeface="Arial" panose="020B0604020202020204" pitchFamily="34" charset="0"/>
            </a:endParaRPr>
          </a:p>
        </p:txBody>
      </p:sp>
      <p:sp>
        <p:nvSpPr>
          <p:cNvPr id="4" name="Espace réservé du texte 3">
            <a:extLst>
              <a:ext uri="{FF2B5EF4-FFF2-40B4-BE49-F238E27FC236}">
                <a16:creationId xmlns:a16="http://schemas.microsoft.com/office/drawing/2014/main" id="{BF3EC058-6B67-4DFE-895B-A841A9F7E996}"/>
              </a:ext>
            </a:extLst>
          </p:cNvPr>
          <p:cNvSpPr>
            <a:spLocks noGrp="1"/>
          </p:cNvSpPr>
          <p:nvPr>
            <p:ph type="body" idx="1"/>
          </p:nvPr>
        </p:nvSpPr>
        <p:spPr>
          <a:xfrm>
            <a:off x="395483" y="1050620"/>
            <a:ext cx="6766960" cy="8939864"/>
          </a:xfrm>
          <a:prstGeom prst="rect">
            <a:avLst/>
          </a:prstGeom>
        </p:spPr>
        <p:txBody>
          <a:bodyPr vert="horz" lIns="0" tIns="0" rIns="0" bIns="0" rtlCol="0">
            <a:noAutofit/>
          </a:bodyPr>
          <a:lstStyle/>
          <a:p>
            <a:pPr lvl="0"/>
            <a:r>
              <a:rPr lang="en-GB"/>
              <a:t>Level 1 – Default Text</a:t>
            </a:r>
          </a:p>
          <a:p>
            <a:pPr lvl="1"/>
            <a:r>
              <a:rPr lang="en-GB"/>
              <a:t>Level 2 – Bold Text</a:t>
            </a:r>
          </a:p>
          <a:p>
            <a:pPr lvl="2"/>
            <a:r>
              <a:rPr lang="en-GB"/>
              <a:t>Level 3 – Grey Text</a:t>
            </a:r>
          </a:p>
          <a:p>
            <a:pPr lvl="3"/>
            <a:r>
              <a:rPr lang="en-GB"/>
              <a:t>Level 4 – Bullet 1</a:t>
            </a:r>
          </a:p>
          <a:p>
            <a:pPr lvl="4"/>
            <a:r>
              <a:rPr lang="en-GB"/>
              <a:t>Level 5 – Bullet 2</a:t>
            </a:r>
          </a:p>
          <a:p>
            <a:pPr lvl="5"/>
            <a:r>
              <a:rPr lang="en-GB"/>
              <a:t>Level 6 – Part Title – 12 pts</a:t>
            </a:r>
          </a:p>
          <a:p>
            <a:pPr lvl="6"/>
            <a:r>
              <a:rPr lang="en-GB"/>
              <a:t>Level 7 – Sub Part Title – 10 pts</a:t>
            </a:r>
          </a:p>
          <a:p>
            <a:pPr lvl="7"/>
            <a:r>
              <a:rPr lang="en-GB"/>
              <a:t>Level 8</a:t>
            </a:r>
          </a:p>
          <a:p>
            <a:pPr lvl="8"/>
            <a:r>
              <a:rPr lang="en-GB"/>
              <a:t>Level 9</a:t>
            </a:r>
            <a:endParaRPr lang="en-GB" dirty="0"/>
          </a:p>
        </p:txBody>
      </p:sp>
      <p:cxnSp>
        <p:nvCxnSpPr>
          <p:cNvPr id="7" name="Straight Connector 74">
            <a:extLst>
              <a:ext uri="{FF2B5EF4-FFF2-40B4-BE49-F238E27FC236}">
                <a16:creationId xmlns:a16="http://schemas.microsoft.com/office/drawing/2014/main" id="{681C0EEA-A741-6858-FBC1-030CE41A20CB}"/>
              </a:ext>
            </a:extLst>
          </p:cNvPr>
          <p:cNvCxnSpPr>
            <a:cxnSpLocks/>
          </p:cNvCxnSpPr>
          <p:nvPr userDrawn="1"/>
        </p:nvCxnSpPr>
        <p:spPr>
          <a:xfrm>
            <a:off x="395483" y="10152408"/>
            <a:ext cx="6766960" cy="0"/>
          </a:xfrm>
          <a:prstGeom prst="line">
            <a:avLst/>
          </a:prstGeom>
          <a:ln w="6350" cmpd="sng">
            <a:solidFill>
              <a:srgbClr val="06154B"/>
            </a:solidFill>
          </a:ln>
        </p:spPr>
      </p:cxnSp>
      <p:sp>
        <p:nvSpPr>
          <p:cNvPr id="10" name="ZoneTexte 9">
            <a:extLst>
              <a:ext uri="{FF2B5EF4-FFF2-40B4-BE49-F238E27FC236}">
                <a16:creationId xmlns:a16="http://schemas.microsoft.com/office/drawing/2014/main" id="{1C4ABE73-6EDC-669C-9D83-2DD713C49E7D}"/>
              </a:ext>
            </a:extLst>
          </p:cNvPr>
          <p:cNvSpPr txBox="1"/>
          <p:nvPr userDrawn="1"/>
        </p:nvSpPr>
        <p:spPr>
          <a:xfrm>
            <a:off x="395287" y="10240896"/>
            <a:ext cx="3800475" cy="123111"/>
          </a:xfrm>
          <a:prstGeom prst="rect">
            <a:avLst/>
          </a:prstGeom>
          <a:noFill/>
        </p:spPr>
        <p:txBody>
          <a:bodyPr vert="horz" wrap="square" lIns="0" tIns="0" rIns="0" bIns="0" rtlCol="0" anchor="ctr">
            <a:spAutoFit/>
          </a:bodyPr>
          <a:lstStyle/>
          <a:p>
            <a:pPr algn="l">
              <a:spcBef>
                <a:spcPts val="600"/>
              </a:spcBef>
            </a:pPr>
            <a:r>
              <a:rPr lang="en-GB" sz="800" b="1" dirty="0">
                <a:solidFill>
                  <a:schemeClr val="tx1"/>
                </a:solidFill>
                <a:latin typeface="Arial" panose="020B0604020202020204" pitchFamily="34" charset="0"/>
                <a:cs typeface="Arial" panose="020B0604020202020204" pitchFamily="34" charset="0"/>
              </a:rPr>
              <a:t>Marketing Communication | For Professional Clients Only</a:t>
            </a:r>
          </a:p>
        </p:txBody>
      </p:sp>
      <p:pic>
        <p:nvPicPr>
          <p:cNvPr id="2" name="Image 7">
            <a:extLst>
              <a:ext uri="{FF2B5EF4-FFF2-40B4-BE49-F238E27FC236}">
                <a16:creationId xmlns:a16="http://schemas.microsoft.com/office/drawing/2014/main" id="{4E1C6361-7749-3591-1734-009CD387B4A3}"/>
              </a:ext>
            </a:extLst>
          </p:cNvPr>
          <p:cNvPicPr>
            <a:picLocks noChangeAspect="1"/>
          </p:cNvPicPr>
          <p:nvPr userDrawn="1"/>
        </p:nvPicPr>
        <p:blipFill>
          <a:blip r:embed="rId5"/>
          <a:srcRect/>
          <a:stretch/>
        </p:blipFill>
        <p:spPr>
          <a:xfrm>
            <a:off x="6583513" y="10216131"/>
            <a:ext cx="578930" cy="256849"/>
          </a:xfrm>
          <a:prstGeom prst="rect">
            <a:avLst/>
          </a:prstGeom>
          <a:ln>
            <a:noFill/>
          </a:ln>
        </p:spPr>
      </p:pic>
    </p:spTree>
    <p:extLst>
      <p:ext uri="{BB962C8B-B14F-4D97-AF65-F5344CB8AC3E}">
        <p14:creationId xmlns:p14="http://schemas.microsoft.com/office/powerpoint/2010/main" val="147194813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64" r:id="rId3"/>
  </p:sldLayoutIdLst>
  <p:hf sldNum="0" hdr="0"/>
  <p:txStyles>
    <p:titleStyle>
      <a:lvl1pPr marL="0" indent="0" algn="l" defTabSz="755934" rtl="0" eaLnBrk="1" latinLnBrk="0" hangingPunct="1">
        <a:lnSpc>
          <a:spcPct val="80000"/>
        </a:lnSpc>
        <a:spcBef>
          <a:spcPct val="0"/>
        </a:spcBef>
        <a:buNone/>
        <a:defRPr sz="1400" b="1" kern="1200" cap="none" baseline="0">
          <a:noFill/>
          <a:latin typeface="+mj-lt"/>
          <a:ea typeface="+mj-ea"/>
          <a:cs typeface="+mj-cs"/>
        </a:defRPr>
      </a:lvl1pPr>
    </p:titleStyle>
    <p:bodyStyle>
      <a:lvl1pPr marL="0" marR="0" indent="0" algn="l" defTabSz="755934" rtl="0" eaLnBrk="1" fontAlgn="auto" latinLnBrk="0" hangingPunct="1">
        <a:lnSpc>
          <a:spcPct val="100000"/>
        </a:lnSpc>
        <a:spcBef>
          <a:spcPts val="600"/>
        </a:spcBef>
        <a:spcAft>
          <a:spcPts val="0"/>
        </a:spcAft>
        <a:buClr>
          <a:srgbClr val="00A0E3"/>
        </a:buClr>
        <a:buSzPct val="130000"/>
        <a:buFont typeface="Symbol" panose="05050102010706020507" pitchFamily="18" charset="2"/>
        <a:buNone/>
        <a:tabLst/>
        <a:defRPr sz="800" kern="1200">
          <a:solidFill>
            <a:schemeClr val="tx1"/>
          </a:solidFill>
          <a:latin typeface="Arial" panose="020B0604020202020204" pitchFamily="34" charset="0"/>
          <a:ea typeface="+mn-ea"/>
          <a:cs typeface="Arial" panose="020B0604020202020204" pitchFamily="34" charset="0"/>
        </a:defRPr>
      </a:lvl1pPr>
      <a:lvl2pPr marL="0" marR="0" indent="0" algn="l" defTabSz="755934" rtl="0" eaLnBrk="1" fontAlgn="auto" latinLnBrk="0" hangingPunct="1">
        <a:lnSpc>
          <a:spcPct val="100000"/>
        </a:lnSpc>
        <a:spcBef>
          <a:spcPts val="600"/>
        </a:spcBef>
        <a:spcAft>
          <a:spcPts val="0"/>
        </a:spcAft>
        <a:buClr>
          <a:schemeClr val="tx1"/>
        </a:buClr>
        <a:buSzTx/>
        <a:buFont typeface="Symbol" panose="05050102010706020507" pitchFamily="18" charset="2"/>
        <a:buNone/>
        <a:tabLst/>
        <a:defRPr sz="800" b="1" kern="1200">
          <a:solidFill>
            <a:schemeClr val="tx1"/>
          </a:solidFill>
          <a:latin typeface="Arial" panose="020B0604020202020204" pitchFamily="34" charset="0"/>
          <a:ea typeface="+mn-ea"/>
          <a:cs typeface="Arial" panose="020B0604020202020204" pitchFamily="34" charset="0"/>
        </a:defRPr>
      </a:lvl2pPr>
      <a:lvl3pPr marL="0" marR="0" indent="0" algn="l" defTabSz="755934" rtl="0" eaLnBrk="1" fontAlgn="auto" latinLnBrk="0" hangingPunct="1">
        <a:lnSpc>
          <a:spcPct val="100000"/>
        </a:lnSpc>
        <a:spcBef>
          <a:spcPts val="600"/>
        </a:spcBef>
        <a:spcAft>
          <a:spcPts val="0"/>
        </a:spcAft>
        <a:buClr>
          <a:schemeClr val="tx1"/>
        </a:buClr>
        <a:buSzPct val="100000"/>
        <a:buFont typeface="Arial" panose="020B0604020202020204" pitchFamily="34" charset="0"/>
        <a:buNone/>
        <a:tabLst/>
        <a:defRPr sz="800" kern="1200">
          <a:solidFill>
            <a:schemeClr val="bg1">
              <a:lumMod val="65000"/>
            </a:schemeClr>
          </a:solidFill>
          <a:latin typeface="Arial" panose="020B0604020202020204" pitchFamily="34" charset="0"/>
          <a:ea typeface="+mn-ea"/>
          <a:cs typeface="Arial" panose="020B0604020202020204" pitchFamily="34" charset="0"/>
        </a:defRPr>
      </a:lvl3pPr>
      <a:lvl4pPr marL="90000" marR="0" indent="-90000" algn="l" defTabSz="755934" rtl="0" eaLnBrk="1" fontAlgn="auto" latinLnBrk="0" hangingPunct="1">
        <a:lnSpc>
          <a:spcPct val="100000"/>
        </a:lnSpc>
        <a:spcBef>
          <a:spcPts val="600"/>
        </a:spcBef>
        <a:spcAft>
          <a:spcPts val="0"/>
        </a:spcAft>
        <a:buClr>
          <a:srgbClr val="00A0E3"/>
        </a:buClr>
        <a:buSzTx/>
        <a:buFont typeface="Wingdings" panose="05000000000000000000" pitchFamily="2" charset="2"/>
        <a:buChar char="§"/>
        <a:tabLst/>
        <a:defRPr lang="fr-FR" sz="800" kern="1200" dirty="0">
          <a:solidFill>
            <a:schemeClr val="tx1"/>
          </a:solidFill>
          <a:latin typeface="Arial" panose="020B0604020202020204" pitchFamily="34" charset="0"/>
          <a:ea typeface="+mn-ea"/>
          <a:cs typeface="Arial" panose="020B0604020202020204" pitchFamily="34" charset="0"/>
        </a:defRPr>
      </a:lvl4pPr>
      <a:lvl5pPr marL="180000" marR="0" indent="-90000" algn="l" defTabSz="755934" rtl="0" eaLnBrk="1" fontAlgn="auto" latinLnBrk="0" hangingPunct="1">
        <a:lnSpc>
          <a:spcPct val="100000"/>
        </a:lnSpc>
        <a:spcBef>
          <a:spcPts val="600"/>
        </a:spcBef>
        <a:spcAft>
          <a:spcPts val="0"/>
        </a:spcAft>
        <a:buClr>
          <a:srgbClr val="00A0E3"/>
        </a:buClr>
        <a:buSzTx/>
        <a:buFont typeface="Wingdings" panose="05000000000000000000" pitchFamily="2" charset="2"/>
        <a:buChar char="§"/>
        <a:tabLst/>
        <a:defRPr lang="fr-FR" sz="800" kern="1200" dirty="0">
          <a:solidFill>
            <a:schemeClr val="tx1"/>
          </a:solidFill>
          <a:latin typeface="Arial" panose="020B0604020202020204" pitchFamily="34" charset="0"/>
          <a:ea typeface="+mn-ea"/>
          <a:cs typeface="Arial" panose="020B0604020202020204" pitchFamily="34" charset="0"/>
        </a:defRPr>
      </a:lvl5pPr>
      <a:lvl6pPr marL="0" indent="0" algn="l" defTabSz="755934" rtl="0" eaLnBrk="1" latinLnBrk="0" hangingPunct="1">
        <a:lnSpc>
          <a:spcPct val="100000"/>
        </a:lnSpc>
        <a:spcBef>
          <a:spcPts val="600"/>
        </a:spcBef>
        <a:buFont typeface="Arial" panose="020B0604020202020204" pitchFamily="34" charset="0"/>
        <a:buNone/>
        <a:defRPr sz="1200" b="1" kern="1200">
          <a:solidFill>
            <a:schemeClr val="tx1"/>
          </a:solidFill>
          <a:latin typeface="Arial" panose="020B0604020202020204" pitchFamily="34" charset="0"/>
          <a:ea typeface="+mn-ea"/>
          <a:cs typeface="Arial" panose="020B0604020202020204" pitchFamily="34" charset="0"/>
        </a:defRPr>
      </a:lvl6pPr>
      <a:lvl7pPr marL="0" indent="0" algn="l" defTabSz="755934" rtl="0" eaLnBrk="1" latinLnBrk="0" hangingPunct="1">
        <a:lnSpc>
          <a:spcPct val="100000"/>
        </a:lnSpc>
        <a:spcBef>
          <a:spcPts val="600"/>
        </a:spcBef>
        <a:buClr>
          <a:srgbClr val="00A0E3"/>
        </a:buClr>
        <a:buFont typeface="Symbol" panose="05050102010706020507" pitchFamily="18" charset="2"/>
        <a:buNone/>
        <a:defRPr sz="1000" b="1" kern="1200">
          <a:solidFill>
            <a:schemeClr val="tx1"/>
          </a:solidFill>
          <a:latin typeface="Arial" panose="020B0604020202020204" pitchFamily="34" charset="0"/>
          <a:ea typeface="+mn-ea"/>
          <a:cs typeface="Arial" panose="020B0604020202020204" pitchFamily="34" charset="0"/>
        </a:defRPr>
      </a:lvl7pPr>
      <a:lvl8pPr marL="0" indent="0" algn="l" defTabSz="755934" rtl="0" eaLnBrk="1" latinLnBrk="0" hangingPunct="1">
        <a:lnSpc>
          <a:spcPct val="100000"/>
        </a:lnSpc>
        <a:spcBef>
          <a:spcPts val="600"/>
        </a:spcBef>
        <a:buClr>
          <a:schemeClr val="tx1"/>
        </a:buClr>
        <a:buSzPct val="130000"/>
        <a:buFont typeface="Symbol" panose="05050102010706020507" pitchFamily="18" charset="2"/>
        <a:buNone/>
        <a:defRPr sz="800" kern="1200">
          <a:solidFill>
            <a:schemeClr val="tx1"/>
          </a:solidFill>
          <a:latin typeface="Arial" panose="020B0604020202020204" pitchFamily="34" charset="0"/>
          <a:ea typeface="+mn-ea"/>
          <a:cs typeface="Arial" panose="020B0604020202020204" pitchFamily="34" charset="0"/>
        </a:defRPr>
      </a:lvl8pPr>
      <a:lvl9pPr marL="0" indent="0" algn="l" defTabSz="755934" rtl="0" eaLnBrk="1" latinLnBrk="0" hangingPunct="1">
        <a:lnSpc>
          <a:spcPct val="100000"/>
        </a:lnSpc>
        <a:spcBef>
          <a:spcPts val="600"/>
        </a:spcBef>
        <a:buClr>
          <a:schemeClr val="tx1"/>
        </a:buClr>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pos="4535" userDrawn="1">
          <p15:clr>
            <a:srgbClr val="F26B43"/>
          </p15:clr>
        </p15:guide>
        <p15:guide id="3" orient="horz" pos="646" userDrawn="1">
          <p15:clr>
            <a:srgbClr val="F26B43"/>
          </p15:clr>
        </p15:guide>
        <p15:guide id="4" orient="horz" pos="632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re 3">
            <a:extLst>
              <a:ext uri="{FF2B5EF4-FFF2-40B4-BE49-F238E27FC236}">
                <a16:creationId xmlns:a16="http://schemas.microsoft.com/office/drawing/2014/main" id="{6D18BDB4-1D08-4BA8-9918-1A73891C8377}"/>
              </a:ext>
            </a:extLst>
          </p:cNvPr>
          <p:cNvSpPr txBox="1">
            <a:spLocks/>
          </p:cNvSpPr>
          <p:nvPr userDrawn="1"/>
        </p:nvSpPr>
        <p:spPr>
          <a:xfrm>
            <a:off x="403863" y="6019483"/>
            <a:ext cx="5580880" cy="1887633"/>
          </a:xfrm>
          <a:prstGeom prst="rect">
            <a:avLst/>
          </a:prstGeom>
        </p:spPr>
        <p:txBody>
          <a:bodyPr wrap="square" lIns="0" rIns="0">
            <a:spAutoFit/>
          </a:bodyPr>
          <a:ls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l" defTabSz="755953" rtl="0" eaLnBrk="1" fontAlgn="auto" latinLnBrk="0" hangingPunct="1">
              <a:lnSpc>
                <a:spcPct val="90000"/>
              </a:lnSpc>
              <a:spcBef>
                <a:spcPts val="1984"/>
              </a:spcBef>
              <a:spcAft>
                <a:spcPts val="0"/>
              </a:spcAft>
              <a:buClrTx/>
              <a:buSzTx/>
              <a:buFontTx/>
              <a:buNone/>
              <a:tabLst/>
              <a:defRPr/>
            </a:pPr>
            <a:r>
              <a:rPr kumimoji="0" lang="en-GB" sz="2645" b="0" i="0" u="none" strike="noStrike" kern="1200" cap="all" spc="0" normalizeH="0" baseline="0" noProof="0">
                <a:ln>
                  <a:noFill/>
                </a:ln>
                <a:solidFill>
                  <a:srgbClr val="00A0E3"/>
                </a:solidFill>
                <a:effectLst/>
                <a:uLnTx/>
                <a:uFillTx/>
                <a:latin typeface="Segoe UI Light" panose="020B0502040204020203" pitchFamily="34" charset="0"/>
                <a:ea typeface="+mj-ea"/>
                <a:cs typeface="Segoe UI Light" panose="020B0502040204020203" pitchFamily="34" charset="0"/>
              </a:rPr>
              <a:t>UpSlide Table Of Content Master </a:t>
            </a:r>
          </a:p>
          <a:p>
            <a:pPr marL="0" marR="0" lvl="0" indent="0" algn="l" defTabSz="755953" rtl="0" eaLnBrk="1" fontAlgn="auto" latinLnBrk="0" hangingPunct="1">
              <a:lnSpc>
                <a:spcPct val="90000"/>
              </a:lnSpc>
              <a:spcBef>
                <a:spcPts val="1984"/>
              </a:spcBef>
              <a:spcAft>
                <a:spcPts val="0"/>
              </a:spcAft>
              <a:buClrTx/>
              <a:buSzTx/>
              <a:buFontTx/>
              <a:buNone/>
              <a:tabLst/>
              <a:defRPr/>
            </a:pPr>
            <a:r>
              <a:rPr kumimoji="0" lang="en-GB" sz="3307" b="0" i="0" u="none" strike="noStrike" kern="1200" cap="all" spc="0" normalizeH="0" baseline="0" noProof="0">
                <a:ln>
                  <a:noFill/>
                </a:ln>
                <a:solidFill>
                  <a:srgbClr val="00A0E3"/>
                </a:solidFill>
                <a:effectLst/>
                <a:uLnTx/>
                <a:uFillTx/>
                <a:latin typeface="Segoe UI Light" panose="020B0502040204020203" pitchFamily="34" charset="0"/>
                <a:ea typeface="+mj-ea"/>
                <a:cs typeface="Segoe UI Light" panose="020B0502040204020203" pitchFamily="34" charset="0"/>
              </a:rPr>
              <a:t>Do not edit</a:t>
            </a:r>
          </a:p>
          <a:p>
            <a:pPr marL="0" marR="0" lvl="0" indent="0" algn="l" defTabSz="755953" rtl="0" eaLnBrk="1" fontAlgn="auto" latinLnBrk="0" hangingPunct="1">
              <a:lnSpc>
                <a:spcPct val="90000"/>
              </a:lnSpc>
              <a:spcBef>
                <a:spcPts val="1984"/>
              </a:spcBef>
              <a:spcAft>
                <a:spcPts val="0"/>
              </a:spcAft>
              <a:buClrTx/>
              <a:buSzTx/>
              <a:buFontTx/>
              <a:buNone/>
              <a:tabLst/>
              <a:defRPr/>
            </a:pPr>
            <a:r>
              <a:rPr kumimoji="0" lang="en-GB" sz="3307" b="0" i="0" u="none" strike="noStrike" kern="1200" cap="all" spc="0" normalizeH="0" baseline="0" noProof="0">
                <a:ln>
                  <a:noFill/>
                </a:ln>
                <a:solidFill>
                  <a:srgbClr val="00A0E3"/>
                </a:solidFill>
                <a:effectLst/>
                <a:uLnTx/>
                <a:uFillTx/>
                <a:latin typeface="Segoe UI Light" panose="020B0502040204020203" pitchFamily="34" charset="0"/>
                <a:ea typeface="+mj-ea"/>
                <a:cs typeface="Segoe UI Light" panose="020B0502040204020203" pitchFamily="34" charset="0"/>
              </a:rPr>
              <a:t>Do not delete</a:t>
            </a:r>
            <a:endParaRPr kumimoji="0" lang="en-GB" sz="3307" b="0" i="0" u="none" strike="noStrike" kern="1200" cap="all" spc="0" normalizeH="0" baseline="0" noProof="0" dirty="0">
              <a:ln>
                <a:noFill/>
              </a:ln>
              <a:solidFill>
                <a:srgbClr val="00A0E3"/>
              </a:solidFill>
              <a:effectLst/>
              <a:uLnTx/>
              <a:uFillTx/>
              <a:latin typeface="Segoe UI Light" panose="020B0502040204020203" pitchFamily="34" charset="0"/>
              <a:ea typeface="+mj-ea"/>
              <a:cs typeface="Segoe UI Light" panose="020B0502040204020203" pitchFamily="34" charset="0"/>
            </a:endParaRPr>
          </a:p>
        </p:txBody>
      </p:sp>
      <p:pic>
        <p:nvPicPr>
          <p:cNvPr id="7" name="Picture 8">
            <a:extLst>
              <a:ext uri="{FF2B5EF4-FFF2-40B4-BE49-F238E27FC236}">
                <a16:creationId xmlns:a16="http://schemas.microsoft.com/office/drawing/2014/main" id="{A867FE25-EE80-4627-8F6A-3CB943D975C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03863" y="2812026"/>
            <a:ext cx="4597457" cy="2533880"/>
          </a:xfrm>
          <a:prstGeom prst="rect">
            <a:avLst/>
          </a:prstGeom>
        </p:spPr>
      </p:pic>
    </p:spTree>
    <p:extLst>
      <p:ext uri="{BB962C8B-B14F-4D97-AF65-F5344CB8AC3E}">
        <p14:creationId xmlns:p14="http://schemas.microsoft.com/office/powerpoint/2010/main" val="95662719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sldNum="0" hdr="0"/>
  <p:txStyles>
    <p:titleStyle>
      <a:lvl1pPr algn="l" rtl="0" fontAlgn="base">
        <a:spcBef>
          <a:spcPct val="0"/>
        </a:spcBef>
        <a:spcAft>
          <a:spcPct val="0"/>
        </a:spcAft>
        <a:defRPr sz="1488" b="1" kern="1200">
          <a:solidFill>
            <a:srgbClr val="376092"/>
          </a:solidFill>
          <a:latin typeface="Garamond" pitchFamily="18" charset="0"/>
          <a:ea typeface="+mj-ea"/>
          <a:cs typeface="+mj-cs"/>
        </a:defRPr>
      </a:lvl1pPr>
      <a:lvl2pPr algn="l" rtl="0" fontAlgn="base">
        <a:spcBef>
          <a:spcPct val="0"/>
        </a:spcBef>
        <a:spcAft>
          <a:spcPct val="0"/>
        </a:spcAft>
        <a:defRPr sz="1488" b="1">
          <a:solidFill>
            <a:srgbClr val="376092"/>
          </a:solidFill>
          <a:latin typeface="Garamond" pitchFamily="18" charset="0"/>
        </a:defRPr>
      </a:lvl2pPr>
      <a:lvl3pPr algn="l" rtl="0" fontAlgn="base">
        <a:spcBef>
          <a:spcPct val="0"/>
        </a:spcBef>
        <a:spcAft>
          <a:spcPct val="0"/>
        </a:spcAft>
        <a:defRPr sz="1488" b="1">
          <a:solidFill>
            <a:srgbClr val="376092"/>
          </a:solidFill>
          <a:latin typeface="Garamond" pitchFamily="18" charset="0"/>
        </a:defRPr>
      </a:lvl3pPr>
      <a:lvl4pPr algn="l" rtl="0" fontAlgn="base">
        <a:spcBef>
          <a:spcPct val="0"/>
        </a:spcBef>
        <a:spcAft>
          <a:spcPct val="0"/>
        </a:spcAft>
        <a:defRPr sz="1488" b="1">
          <a:solidFill>
            <a:srgbClr val="376092"/>
          </a:solidFill>
          <a:latin typeface="Garamond" pitchFamily="18" charset="0"/>
        </a:defRPr>
      </a:lvl4pPr>
      <a:lvl5pPr algn="l" rtl="0" fontAlgn="base">
        <a:spcBef>
          <a:spcPct val="0"/>
        </a:spcBef>
        <a:spcAft>
          <a:spcPct val="0"/>
        </a:spcAft>
        <a:defRPr sz="1488" b="1">
          <a:solidFill>
            <a:srgbClr val="376092"/>
          </a:solidFill>
          <a:latin typeface="Garamond" pitchFamily="18" charset="0"/>
        </a:defRPr>
      </a:lvl5pPr>
      <a:lvl6pPr marL="283475" algn="l" rtl="0" fontAlgn="base">
        <a:spcBef>
          <a:spcPct val="0"/>
        </a:spcBef>
        <a:spcAft>
          <a:spcPct val="0"/>
        </a:spcAft>
        <a:defRPr sz="1488" b="1">
          <a:solidFill>
            <a:srgbClr val="376092"/>
          </a:solidFill>
          <a:latin typeface="Garamond" pitchFamily="18" charset="0"/>
        </a:defRPr>
      </a:lvl6pPr>
      <a:lvl7pPr marL="566951" algn="l" rtl="0" fontAlgn="base">
        <a:spcBef>
          <a:spcPct val="0"/>
        </a:spcBef>
        <a:spcAft>
          <a:spcPct val="0"/>
        </a:spcAft>
        <a:defRPr sz="1488" b="1">
          <a:solidFill>
            <a:srgbClr val="376092"/>
          </a:solidFill>
          <a:latin typeface="Garamond" pitchFamily="18" charset="0"/>
        </a:defRPr>
      </a:lvl7pPr>
      <a:lvl8pPr marL="850426" algn="l" rtl="0" fontAlgn="base">
        <a:spcBef>
          <a:spcPct val="0"/>
        </a:spcBef>
        <a:spcAft>
          <a:spcPct val="0"/>
        </a:spcAft>
        <a:defRPr sz="1488" b="1">
          <a:solidFill>
            <a:srgbClr val="376092"/>
          </a:solidFill>
          <a:latin typeface="Garamond" pitchFamily="18" charset="0"/>
        </a:defRPr>
      </a:lvl8pPr>
      <a:lvl9pPr marL="1133902" algn="l" rtl="0" fontAlgn="base">
        <a:spcBef>
          <a:spcPct val="0"/>
        </a:spcBef>
        <a:spcAft>
          <a:spcPct val="0"/>
        </a:spcAft>
        <a:defRPr sz="1488" b="1">
          <a:solidFill>
            <a:srgbClr val="376092"/>
          </a:solidFill>
          <a:latin typeface="Garamond" pitchFamily="18" charset="0"/>
        </a:defRPr>
      </a:lvl9pPr>
    </p:titleStyle>
    <p:bodyStyle>
      <a:lvl1pPr algn="l" rtl="0" fontAlgn="base">
        <a:spcBef>
          <a:spcPct val="20000"/>
        </a:spcBef>
        <a:spcAft>
          <a:spcPct val="0"/>
        </a:spcAft>
        <a:buClr>
          <a:srgbClr val="376092"/>
        </a:buClr>
        <a:buSzPct val="80000"/>
        <a:defRPr lang="en-US" sz="868"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868" kern="1200" dirty="0">
          <a:solidFill>
            <a:schemeClr val="tx1"/>
          </a:solidFill>
          <a:latin typeface="Garamond" pitchFamily="18" charset="0"/>
          <a:ea typeface="+mn-ea"/>
          <a:cs typeface="+mn-cs"/>
        </a:defRPr>
      </a:lvl2pPr>
      <a:lvl3pPr marL="164377" indent="-164377" algn="l" rtl="0" fontAlgn="base">
        <a:spcBef>
          <a:spcPct val="20000"/>
        </a:spcBef>
        <a:spcAft>
          <a:spcPct val="0"/>
        </a:spcAft>
        <a:buClr>
          <a:srgbClr val="376092"/>
        </a:buClr>
        <a:buBlip>
          <a:blip r:embed="rId7"/>
        </a:buBlip>
        <a:defRPr lang="en-US" sz="868" kern="1200">
          <a:solidFill>
            <a:schemeClr val="tx1"/>
          </a:solidFill>
          <a:latin typeface="Garamond" pitchFamily="18" charset="0"/>
          <a:ea typeface="+mn-ea"/>
          <a:cs typeface="+mn-cs"/>
        </a:defRPr>
      </a:lvl3pPr>
      <a:lvl4pPr marL="276586" indent="-112209" algn="l" rtl="0" fontAlgn="base">
        <a:spcBef>
          <a:spcPct val="20000"/>
        </a:spcBef>
        <a:spcAft>
          <a:spcPct val="0"/>
        </a:spcAft>
        <a:buFont typeface="Arial" charset="0"/>
        <a:buChar char="–"/>
        <a:defRPr lang="en-US" sz="868" kern="1200" dirty="0">
          <a:solidFill>
            <a:schemeClr val="tx1"/>
          </a:solidFill>
          <a:latin typeface="Garamond" pitchFamily="18" charset="0"/>
          <a:ea typeface="+mj-ea"/>
          <a:cs typeface="+mj-cs"/>
        </a:defRPr>
      </a:lvl4pPr>
      <a:lvl5pPr marL="388795" indent="-112209" algn="l" rtl="0" fontAlgn="base">
        <a:spcBef>
          <a:spcPct val="20000"/>
        </a:spcBef>
        <a:spcAft>
          <a:spcPct val="0"/>
        </a:spcAft>
        <a:buClr>
          <a:schemeClr val="tx2"/>
        </a:buClr>
        <a:buFont typeface="Arial" charset="0"/>
        <a:buChar char="•"/>
        <a:defRPr lang="en-US" sz="868" kern="1200" dirty="0">
          <a:solidFill>
            <a:schemeClr val="tx1"/>
          </a:solidFill>
          <a:latin typeface="Garamond" pitchFamily="18" charset="0"/>
          <a:ea typeface="+mj-ea"/>
          <a:cs typeface="+mj-cs"/>
        </a:defRPr>
      </a:lvl5pPr>
      <a:lvl6pPr marL="388795" marR="0" indent="112209" algn="l" defTabSz="566951" rtl="0" eaLnBrk="1" fontAlgn="auto" latinLnBrk="0" hangingPunct="1">
        <a:lnSpc>
          <a:spcPct val="100000"/>
        </a:lnSpc>
        <a:spcBef>
          <a:spcPct val="20000"/>
        </a:spcBef>
        <a:spcAft>
          <a:spcPts val="0"/>
        </a:spcAft>
        <a:buClr>
          <a:schemeClr val="tx2"/>
        </a:buClr>
        <a:buSzTx/>
        <a:buFont typeface="Garamond" pitchFamily="18" charset="0"/>
        <a:buChar char="−"/>
        <a:tabLst/>
        <a:defRPr lang="en-US" sz="868" kern="1200" dirty="0" smtClean="0">
          <a:solidFill>
            <a:schemeClr val="tx1"/>
          </a:solidFill>
          <a:latin typeface="+mn-lt"/>
          <a:ea typeface="+mn-ea"/>
          <a:cs typeface="+mn-cs"/>
        </a:defRPr>
      </a:lvl6pPr>
      <a:lvl7pPr marL="613213" marR="0" indent="-112209" algn="l" defTabSz="566951" rtl="0" eaLnBrk="1" fontAlgn="auto" latinLnBrk="0" hangingPunct="1">
        <a:lnSpc>
          <a:spcPct val="100000"/>
        </a:lnSpc>
        <a:spcBef>
          <a:spcPct val="20000"/>
        </a:spcBef>
        <a:spcAft>
          <a:spcPts val="0"/>
        </a:spcAft>
        <a:buClr>
          <a:schemeClr val="tx2"/>
        </a:buClr>
        <a:buSzTx/>
        <a:buFont typeface="Garamond" pitchFamily="18" charset="0"/>
        <a:buChar char="−"/>
        <a:tabLst/>
        <a:defRPr lang="en-US" sz="868" kern="1200" baseline="0" dirty="0" smtClean="0">
          <a:solidFill>
            <a:schemeClr val="tx1"/>
          </a:solidFill>
          <a:latin typeface="Garamond" pitchFamily="18" charset="0"/>
          <a:ea typeface="+mn-ea"/>
          <a:cs typeface="+mn-cs"/>
        </a:defRPr>
      </a:lvl7pPr>
      <a:lvl8pPr marL="725422" indent="-112209" algn="l" defTabSz="566951" rtl="0" eaLnBrk="1" latinLnBrk="0" hangingPunct="1">
        <a:spcBef>
          <a:spcPct val="20000"/>
        </a:spcBef>
        <a:buFont typeface="Garamond" pitchFamily="18" charset="0"/>
        <a:buChar char="−"/>
        <a:defRPr lang="en-US" sz="868" kern="1200" baseline="0" dirty="0" smtClean="0">
          <a:solidFill>
            <a:schemeClr val="tx1"/>
          </a:solidFill>
          <a:latin typeface="Garamond" pitchFamily="18" charset="0"/>
          <a:ea typeface="+mn-ea"/>
          <a:cs typeface="+mn-cs"/>
        </a:defRPr>
      </a:lvl8pPr>
      <a:lvl9pPr marL="830741" indent="-105319" algn="l" defTabSz="566951" rtl="0" eaLnBrk="1" latinLnBrk="0" hangingPunct="1">
        <a:spcBef>
          <a:spcPct val="20000"/>
        </a:spcBef>
        <a:buFont typeface="Garamond" pitchFamily="18" charset="0"/>
        <a:buChar char="−"/>
        <a:defRPr lang="en-US" sz="868" kern="1200" baseline="0" dirty="0" smtClean="0">
          <a:solidFill>
            <a:schemeClr val="tx1"/>
          </a:solidFill>
          <a:latin typeface="Garamond" pitchFamily="18" charset="0"/>
          <a:ea typeface="+mn-ea"/>
          <a:cs typeface="+mn-cs"/>
        </a:defRPr>
      </a:lvl9pPr>
    </p:bodyStyle>
    <p:otherStyle>
      <a:defPPr>
        <a:defRPr lang="en-US"/>
      </a:defPPr>
      <a:lvl1pPr marL="0" algn="l" defTabSz="566951" rtl="0" eaLnBrk="1" latinLnBrk="0" hangingPunct="1">
        <a:defRPr sz="1116" kern="1200">
          <a:solidFill>
            <a:schemeClr val="tx1"/>
          </a:solidFill>
          <a:latin typeface="+mn-lt"/>
          <a:ea typeface="+mn-ea"/>
          <a:cs typeface="+mn-cs"/>
        </a:defRPr>
      </a:lvl1pPr>
      <a:lvl2pPr marL="283475" algn="l" defTabSz="566951" rtl="0" eaLnBrk="1" latinLnBrk="0" hangingPunct="1">
        <a:defRPr sz="1116" kern="1200">
          <a:solidFill>
            <a:schemeClr val="tx1"/>
          </a:solidFill>
          <a:latin typeface="+mn-lt"/>
          <a:ea typeface="+mn-ea"/>
          <a:cs typeface="+mn-cs"/>
        </a:defRPr>
      </a:lvl2pPr>
      <a:lvl3pPr marL="566951" algn="l" defTabSz="566951" rtl="0" eaLnBrk="1" latinLnBrk="0" hangingPunct="1">
        <a:defRPr sz="1116" kern="1200">
          <a:solidFill>
            <a:schemeClr val="tx1"/>
          </a:solidFill>
          <a:latin typeface="+mn-lt"/>
          <a:ea typeface="+mn-ea"/>
          <a:cs typeface="+mn-cs"/>
        </a:defRPr>
      </a:lvl3pPr>
      <a:lvl4pPr marL="850426" algn="l" defTabSz="566951" rtl="0" eaLnBrk="1" latinLnBrk="0" hangingPunct="1">
        <a:defRPr sz="1116" kern="1200">
          <a:solidFill>
            <a:schemeClr val="tx1"/>
          </a:solidFill>
          <a:latin typeface="+mn-lt"/>
          <a:ea typeface="+mn-ea"/>
          <a:cs typeface="+mn-cs"/>
        </a:defRPr>
      </a:lvl4pPr>
      <a:lvl5pPr marL="1133902" algn="l" defTabSz="566951" rtl="0" eaLnBrk="1" latinLnBrk="0" hangingPunct="1">
        <a:defRPr sz="1116" kern="1200">
          <a:solidFill>
            <a:schemeClr val="tx1"/>
          </a:solidFill>
          <a:latin typeface="+mn-lt"/>
          <a:ea typeface="+mn-ea"/>
          <a:cs typeface="+mn-cs"/>
        </a:defRPr>
      </a:lvl5pPr>
      <a:lvl6pPr marL="1417377" algn="l" defTabSz="566951" rtl="0" eaLnBrk="1" latinLnBrk="0" hangingPunct="1">
        <a:defRPr sz="1116" kern="1200">
          <a:solidFill>
            <a:schemeClr val="tx1"/>
          </a:solidFill>
          <a:latin typeface="+mn-lt"/>
          <a:ea typeface="+mn-ea"/>
          <a:cs typeface="+mn-cs"/>
        </a:defRPr>
      </a:lvl6pPr>
      <a:lvl7pPr marL="1700853" algn="l" defTabSz="566951" rtl="0" eaLnBrk="1" latinLnBrk="0" hangingPunct="1">
        <a:defRPr sz="1116" kern="1200">
          <a:solidFill>
            <a:schemeClr val="tx1"/>
          </a:solidFill>
          <a:latin typeface="+mn-lt"/>
          <a:ea typeface="+mn-ea"/>
          <a:cs typeface="+mn-cs"/>
        </a:defRPr>
      </a:lvl7pPr>
      <a:lvl8pPr marL="1984328" algn="l" defTabSz="566951" rtl="0" eaLnBrk="1" latinLnBrk="0" hangingPunct="1">
        <a:defRPr sz="1116" kern="1200">
          <a:solidFill>
            <a:schemeClr val="tx1"/>
          </a:solidFill>
          <a:latin typeface="+mn-lt"/>
          <a:ea typeface="+mn-ea"/>
          <a:cs typeface="+mn-cs"/>
        </a:defRPr>
      </a:lvl8pPr>
      <a:lvl9pPr marL="2267803" algn="l" defTabSz="566951" rtl="0" eaLnBrk="1" latinLnBrk="0" hangingPunct="1">
        <a:defRPr sz="111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7" userDrawn="1">
          <p15:clr>
            <a:srgbClr val="F26B43"/>
          </p15:clr>
        </p15:guide>
        <p15:guide id="2" pos="238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5.xml"/><Relationship Id="rId7" Type="http://schemas.openxmlformats.org/officeDocument/2006/relationships/notesSlide" Target="../notesSlides/notesSlide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xml"/><Relationship Id="rId11" Type="http://schemas.openxmlformats.org/officeDocument/2006/relationships/hyperlink" Target="https://www.amundi.com/globaldistributor/product/view/LU1706854152" TargetMode="External"/><Relationship Id="rId5" Type="http://schemas.openxmlformats.org/officeDocument/2006/relationships/tags" Target="../tags/tag37.xml"/><Relationship Id="rId10" Type="http://schemas.openxmlformats.org/officeDocument/2006/relationships/hyperlink" Target="https://www.amundi.com/dl/doc/kid-priips/LU1706854152/ENG/LUX/20250404?inline" TargetMode="External"/><Relationship Id="rId4" Type="http://schemas.openxmlformats.org/officeDocument/2006/relationships/tags" Target="../tags/tag36.xml"/><Relationship Id="rId9" Type="http://schemas.openxmlformats.org/officeDocument/2006/relationships/hyperlink" Target="https://www.amundi.com/dl/doc/prospectus/LU1706854152/ENG/LUX/20250403?inline" TargetMode="External"/></Relationships>
</file>

<file path=ppt/slides/_rels/slide2.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notesSlide" Target="../notesSlides/notesSlide2.xml"/><Relationship Id="rId18" Type="http://schemas.openxmlformats.org/officeDocument/2006/relationships/image" Target="../media/image7.png"/><Relationship Id="rId3" Type="http://schemas.openxmlformats.org/officeDocument/2006/relationships/tags" Target="../tags/tag40.xml"/><Relationship Id="rId21" Type="http://schemas.openxmlformats.org/officeDocument/2006/relationships/hyperlink" Target="https://www.amundi.com/dl/doc/sfdr-periodic-annex/LU1706854152/ENG/LUX/20241231?inline" TargetMode="External"/><Relationship Id="rId7" Type="http://schemas.openxmlformats.org/officeDocument/2006/relationships/tags" Target="../tags/tag44.xml"/><Relationship Id="rId12" Type="http://schemas.openxmlformats.org/officeDocument/2006/relationships/slideLayout" Target="../slideLayouts/slideLayout3.xml"/><Relationship Id="rId17" Type="http://schemas.openxmlformats.org/officeDocument/2006/relationships/image" Target="../media/image6.emf"/><Relationship Id="rId2" Type="http://schemas.openxmlformats.org/officeDocument/2006/relationships/tags" Target="../tags/tag39.xml"/><Relationship Id="rId16" Type="http://schemas.openxmlformats.org/officeDocument/2006/relationships/image" Target="../media/image4.png"/><Relationship Id="rId20" Type="http://schemas.openxmlformats.org/officeDocument/2006/relationships/hyperlink" Target="https://www.amundi.com/institutional/files/nuxeo/dl/cdc78b19-cca0-427d-bf08-12c513b6665c" TargetMode="Externa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image" Target="../media/image5.jpg"/><Relationship Id="rId10" Type="http://schemas.openxmlformats.org/officeDocument/2006/relationships/tags" Target="../tags/tag47.xml"/><Relationship Id="rId19" Type="http://schemas.openxmlformats.org/officeDocument/2006/relationships/hyperlink" Target="https://www.amundi.com/institutional/files/nuxeo/dl/c44a7bb2-813b-4346-96e0-e3d695241d9b" TargetMode="Externa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hyperlink" Target="https://www.amundi.com/globaldistributor/product/view/LU1706854152"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9.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0.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4E8A02BB-7E52-3BAD-1948-6AC22DC77089}"/>
              </a:ext>
            </a:extLst>
          </p:cNvPr>
          <p:cNvSpPr txBox="1"/>
          <p:nvPr>
            <p:custDataLst>
              <p:tags r:id="rId2"/>
            </p:custDataLst>
          </p:nvPr>
        </p:nvSpPr>
        <p:spPr>
          <a:xfrm>
            <a:off x="358775" y="1804895"/>
            <a:ext cx="6840538" cy="474796"/>
          </a:xfrm>
          <a:prstGeom prst="rect">
            <a:avLst/>
          </a:prstGeom>
          <a:ln>
            <a:solidFill>
              <a:schemeClr val="tx1"/>
            </a:solidFill>
          </a:ln>
        </p:spPr>
        <p:txBody>
          <a:bodyPr vert="horz" lIns="72000" tIns="72000" rIns="72000" bIns="72000" rtlCol="0">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lvl="5" algn="just"/>
            <a:r>
              <a:rPr lang="en-GB" dirty="0">
                <a:latin typeface="Noto Sans" panose="020B0502040504020204" pitchFamily="34" charset="0"/>
                <a:ea typeface="Noto Sans" panose="020B0502040504020204" pitchFamily="34" charset="0"/>
                <a:cs typeface="Noto Sans" panose="020B0502040504020204" pitchFamily="34" charset="0"/>
              </a:rPr>
              <a:t>Characteristics:</a:t>
            </a:r>
          </a:p>
          <a:p>
            <a:pPr algn="just">
              <a:lnSpc>
                <a:spcPts val="900"/>
              </a:lnSpc>
              <a:spcBef>
                <a:spcPts val="0"/>
              </a:spcBef>
            </a:pPr>
            <a:r>
              <a:rPr lang="en-IE" sz="900" dirty="0">
                <a:latin typeface="Noto Sans" panose="020B0502040504020204" pitchFamily="34" charset="0"/>
                <a:ea typeface="Noto Sans" panose="020B0502040504020204" pitchFamily="34" charset="0"/>
                <a:cs typeface="Noto Sans" panose="020B0502040504020204" pitchFamily="34" charset="0"/>
              </a:rPr>
              <a:t>‌​​Our actively managed funds </a:t>
            </a:r>
            <a:r>
              <a:rPr lang="en-IE" sz="900" i="1" dirty="0">
                <a:latin typeface="Noto Sans" panose="020B0502040504020204" pitchFamily="34" charset="0"/>
                <a:ea typeface="Noto Sans" panose="020B0502040504020204" pitchFamily="34" charset="0"/>
                <a:cs typeface="Noto Sans" panose="020B0502040504020204" pitchFamily="34" charset="0"/>
              </a:rPr>
              <a:t>seeks positive returns (€</a:t>
            </a:r>
            <a:r>
              <a:rPr lang="en-IE" sz="900" i="1" dirty="0" err="1">
                <a:latin typeface="Noto Sans" panose="020B0502040504020204" pitchFamily="34" charset="0"/>
                <a:ea typeface="Noto Sans" panose="020B0502040504020204" pitchFamily="34" charset="0"/>
                <a:cs typeface="Noto Sans" panose="020B0502040504020204" pitchFamily="34" charset="0"/>
              </a:rPr>
              <a:t>ster</a:t>
            </a:r>
            <a:r>
              <a:rPr lang="en-IE" sz="900" i="1" dirty="0">
                <a:latin typeface="Noto Sans" panose="020B0502040504020204" pitchFamily="34" charset="0"/>
                <a:ea typeface="Noto Sans" panose="020B0502040504020204" pitchFamily="34" charset="0"/>
                <a:cs typeface="Noto Sans" panose="020B0502040504020204" pitchFamily="34" charset="0"/>
              </a:rPr>
              <a:t> +100bps)</a:t>
            </a:r>
            <a:r>
              <a:rPr lang="en-IE" sz="900" i="1" baseline="30000" dirty="0">
                <a:latin typeface="Noto Sans" panose="020B0502040504020204" pitchFamily="34" charset="0"/>
                <a:ea typeface="Noto Sans" panose="020B0502040504020204" pitchFamily="34" charset="0"/>
                <a:cs typeface="Noto Sans" panose="020B0502040504020204" pitchFamily="34" charset="0"/>
              </a:rPr>
              <a:t>[1]</a:t>
            </a:r>
            <a:r>
              <a:rPr lang="en-IE" sz="900" i="1" dirty="0">
                <a:latin typeface="Noto Sans" panose="020B0502040504020204" pitchFamily="34" charset="0"/>
                <a:ea typeface="Noto Sans" panose="020B0502040504020204" pitchFamily="34" charset="0"/>
                <a:cs typeface="Noto Sans" panose="020B0502040504020204" pitchFamily="34" charset="0"/>
              </a:rPr>
              <a:t> over the medium term through a benchmark-agnostic and pure credit portfolio. </a:t>
            </a:r>
            <a:endParaRPr lang="en-GB" sz="900" dirty="0">
              <a:latin typeface="Noto Sans" panose="020B0502040504020204" pitchFamily="34" charset="0"/>
              <a:ea typeface="Noto Sans" panose="020B0502040504020204" pitchFamily="34" charset="0"/>
              <a:cs typeface="Noto Sans" panose="020B0502040504020204" pitchFamily="34" charset="0"/>
            </a:endParaRPr>
          </a:p>
        </p:txBody>
      </p:sp>
      <p:pic>
        <p:nvPicPr>
          <p:cNvPr id="6" name="Picture 5">
            <a:extLst>
              <a:ext uri="{FF2B5EF4-FFF2-40B4-BE49-F238E27FC236}">
                <a16:creationId xmlns:a16="http://schemas.microsoft.com/office/drawing/2014/main" id="{59101ED3-0359-4E77-8AFE-40244850EE5F}"/>
              </a:ext>
            </a:extLst>
          </p:cNvPr>
          <p:cNvPicPr>
            <a:picLocks noChangeAspect="1"/>
          </p:cNvPicPr>
          <p:nvPr/>
        </p:nvPicPr>
        <p:blipFill>
          <a:blip r:embed="rId8">
            <a:extLst>
              <a:ext uri="{28A0092B-C50C-407E-A947-70E740481C1C}">
                <a14:useLocalDpi xmlns:a14="http://schemas.microsoft.com/office/drawing/2010/main" val="0"/>
              </a:ext>
            </a:extLst>
          </a:blip>
          <a:srcRect l="33308" t="35505" r="24039" b="28001"/>
          <a:stretch/>
        </p:blipFill>
        <p:spPr>
          <a:xfrm>
            <a:off x="5943330" y="464820"/>
            <a:ext cx="1876323" cy="1605401"/>
          </a:xfrm>
          <a:prstGeom prst="rect">
            <a:avLst/>
          </a:prstGeom>
        </p:spPr>
      </p:pic>
      <p:sp>
        <p:nvSpPr>
          <p:cNvPr id="2" name="Titre 1">
            <a:extLst>
              <a:ext uri="{FF2B5EF4-FFF2-40B4-BE49-F238E27FC236}">
                <a16:creationId xmlns:a16="http://schemas.microsoft.com/office/drawing/2014/main" id="{BEBC2F43-D7EE-A67E-56DD-E29F1863AA74}"/>
              </a:ext>
            </a:extLst>
          </p:cNvPr>
          <p:cNvSpPr>
            <a:spLocks noGrp="1"/>
          </p:cNvSpPr>
          <p:nvPr>
            <p:ph type="ctrTitle"/>
            <p:custDataLst>
              <p:tags r:id="rId3"/>
            </p:custDataLst>
          </p:nvPr>
        </p:nvSpPr>
        <p:spPr>
          <a:xfrm>
            <a:off x="358775" y="262793"/>
            <a:ext cx="6840538" cy="909639"/>
          </a:xfrm>
        </p:spPr>
        <p:txBody>
          <a:bodyPr/>
          <a:lstStyle/>
          <a:p>
            <a:r>
              <a:rPr lang="en-IE" spc="0" dirty="0">
                <a:latin typeface="Noto Sans" panose="020B0502040504020204" pitchFamily="34" charset="0"/>
                <a:ea typeface="Noto Sans" panose="020B0502040504020204" pitchFamily="34" charset="0"/>
                <a:cs typeface="Noto Sans" panose="020B0502040504020204" pitchFamily="34" charset="0"/>
              </a:rPr>
              <a:t>‌​​AMUNDI S.F. - DIVERSIFIED SHORT-TERM BOND SELECT​‌</a:t>
            </a:r>
            <a:endParaRPr lang="en-GB" spc="0" dirty="0">
              <a:latin typeface="Noto Sans" panose="020B0502040504020204" pitchFamily="34" charset="0"/>
              <a:ea typeface="Noto Sans" panose="020B0502040504020204" pitchFamily="34" charset="0"/>
              <a:cs typeface="Noto Sans" panose="020B0502040504020204" pitchFamily="34" charset="0"/>
            </a:endParaRPr>
          </a:p>
        </p:txBody>
      </p:sp>
      <p:sp>
        <p:nvSpPr>
          <p:cNvPr id="3" name="Espace réservé du texte 2">
            <a:extLst>
              <a:ext uri="{FF2B5EF4-FFF2-40B4-BE49-F238E27FC236}">
                <a16:creationId xmlns:a16="http://schemas.microsoft.com/office/drawing/2014/main" id="{C1F7A544-966A-1FC6-2273-F2775187E541}"/>
              </a:ext>
            </a:extLst>
          </p:cNvPr>
          <p:cNvSpPr>
            <a:spLocks noGrp="1"/>
          </p:cNvSpPr>
          <p:nvPr>
            <p:ph type="body" sz="quarter" idx="28"/>
            <p:custDataLst>
              <p:tags r:id="rId4"/>
            </p:custDataLst>
          </p:nvPr>
        </p:nvSpPr>
        <p:spPr>
          <a:xfrm>
            <a:off x="358775" y="1107696"/>
            <a:ext cx="5592175" cy="378535"/>
          </a:xfrm>
        </p:spPr>
        <p:txBody>
          <a:bodyPr/>
          <a:lstStyle/>
          <a:p>
            <a:r>
              <a:rPr lang="en-IE" dirty="0">
                <a:latin typeface="Noto Sans" panose="020B0502040504020204" pitchFamily="34" charset="0"/>
                <a:ea typeface="Noto Sans" panose="020B0502040504020204" pitchFamily="34" charset="0"/>
                <a:cs typeface="Noto Sans" panose="020B0502040504020204" pitchFamily="34" charset="0"/>
              </a:rPr>
              <a:t>‌​​Seeks to provide a flexible &amp; appealing solution in short-dated credit balancing yield &amp; risk</a:t>
            </a: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TextBox 3"/>
          <p:cNvSpPr txBox="1"/>
          <p:nvPr/>
        </p:nvSpPr>
        <p:spPr>
          <a:xfrm>
            <a:off x="6067425" y="131126"/>
            <a:ext cx="1355725" cy="202249"/>
          </a:xfrm>
          <a:prstGeom prst="rect">
            <a:avLst/>
          </a:prstGeom>
          <a:noFill/>
        </p:spPr>
        <p:txBody>
          <a:bodyPr vert="horz" wrap="square" lIns="0" tIns="0" rIns="0" bIns="0" rtlCol="0">
            <a:noAutofit/>
          </a:bodyPr>
          <a:lstStyle/>
          <a:p>
            <a:pPr algn="r">
              <a:spcBef>
                <a:spcPts val="600"/>
              </a:spcBef>
            </a:pPr>
            <a:r>
              <a:rPr lang="en-IE"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Marketing Communication</a:t>
            </a:r>
          </a:p>
        </p:txBody>
      </p:sp>
      <p:sp>
        <p:nvSpPr>
          <p:cNvPr id="26" name="object 5">
            <a:extLst>
              <a:ext uri="{FF2B5EF4-FFF2-40B4-BE49-F238E27FC236}">
                <a16:creationId xmlns:a16="http://schemas.microsoft.com/office/drawing/2014/main" id="{EA28FE8B-2DC9-C917-F96E-865A1B2ACCA4}"/>
              </a:ext>
            </a:extLst>
          </p:cNvPr>
          <p:cNvSpPr txBox="1"/>
          <p:nvPr/>
        </p:nvSpPr>
        <p:spPr>
          <a:xfrm>
            <a:off x="396341" y="7096315"/>
            <a:ext cx="6802972" cy="197490"/>
          </a:xfrm>
          <a:prstGeom prst="rect">
            <a:avLst/>
          </a:prstGeom>
        </p:spPr>
        <p:txBody>
          <a:bodyPr vert="horz" wrap="square" lIns="0" tIns="12700" rIns="0" bIns="0" rtlCol="0">
            <a:spAutoFit/>
          </a:bodyPr>
          <a:lstStyle/>
          <a:p>
            <a:pPr marL="12700">
              <a:lnSpc>
                <a:spcPct val="100000"/>
              </a:lnSpc>
              <a:spcBef>
                <a:spcPts val="100"/>
              </a:spcBef>
            </a:pPr>
            <a:r>
              <a:rPr sz="1200" b="1" spc="-20" dirty="0">
                <a:latin typeface="Noto Sans" panose="020B0502040504020204" pitchFamily="34" charset="0"/>
                <a:ea typeface="Noto Sans" panose="020B0502040504020204" pitchFamily="34" charset="0"/>
                <a:cs typeface="Noto Sans" panose="020B0502040504020204" pitchFamily="34" charset="0"/>
              </a:rPr>
              <a:t>Our</a:t>
            </a:r>
            <a:r>
              <a:rPr sz="1200" b="1" spc="-40" dirty="0">
                <a:latin typeface="Noto Sans" panose="020B0502040504020204" pitchFamily="34" charset="0"/>
                <a:ea typeface="Noto Sans" panose="020B0502040504020204" pitchFamily="34" charset="0"/>
                <a:cs typeface="Noto Sans" panose="020B0502040504020204" pitchFamily="34" charset="0"/>
              </a:rPr>
              <a:t> </a:t>
            </a:r>
            <a:r>
              <a:rPr lang="en-US" sz="1200" b="1" spc="-30" dirty="0">
                <a:latin typeface="Noto Sans" panose="020B0502040504020204" pitchFamily="34" charset="0"/>
                <a:ea typeface="Noto Sans" panose="020B0502040504020204" pitchFamily="34" charset="0"/>
                <a:cs typeface="Noto Sans" panose="020B0502040504020204" pitchFamily="34" charset="0"/>
              </a:rPr>
              <a:t>Strategy </a:t>
            </a:r>
            <a:r>
              <a:rPr sz="1200" b="1" spc="-30" dirty="0">
                <a:latin typeface="Noto Sans" panose="020B0502040504020204" pitchFamily="34" charset="0"/>
                <a:ea typeface="Noto Sans" panose="020B0502040504020204" pitchFamily="34" charset="0"/>
                <a:cs typeface="Noto Sans" panose="020B0502040504020204" pitchFamily="34" charset="0"/>
              </a:rPr>
              <a:t>:</a:t>
            </a:r>
            <a:r>
              <a:rPr sz="1200" b="1" spc="-15" dirty="0">
                <a:latin typeface="Noto Sans" panose="020B0502040504020204" pitchFamily="34" charset="0"/>
                <a:ea typeface="Noto Sans" panose="020B0502040504020204" pitchFamily="34" charset="0"/>
                <a:cs typeface="Noto Sans" panose="020B0502040504020204" pitchFamily="34" charset="0"/>
              </a:rPr>
              <a:t> </a:t>
            </a:r>
            <a:r>
              <a:rPr lang="en-IE" sz="1200" b="1" spc="-15" dirty="0">
                <a:latin typeface="Noto Sans" panose="020B0502040504020204" pitchFamily="34" charset="0"/>
                <a:ea typeface="Noto Sans" panose="020B0502040504020204" pitchFamily="34" charset="0"/>
                <a:cs typeface="Noto Sans" panose="020B0502040504020204" pitchFamily="34" charset="0"/>
              </a:rPr>
              <a:t>Seeks to offer </a:t>
            </a:r>
            <a:r>
              <a:rPr lang="en-IE" sz="1200" b="1" spc="-30" dirty="0">
                <a:latin typeface="Noto Sans" panose="020B0502040504020204" pitchFamily="34" charset="0"/>
                <a:ea typeface="Noto Sans" panose="020B0502040504020204" pitchFamily="34" charset="0"/>
                <a:cs typeface="Noto Sans" panose="020B0502040504020204" pitchFamily="34" charset="0"/>
              </a:rPr>
              <a:t>a flexible &amp; </a:t>
            </a:r>
            <a:r>
              <a:rPr lang="en-IE" sz="1200" b="1" spc="-15" dirty="0">
                <a:latin typeface="Noto Sans" panose="020B0502040504020204" pitchFamily="34" charset="0"/>
                <a:ea typeface="Noto Sans" panose="020B0502040504020204" pitchFamily="34" charset="0"/>
                <a:cs typeface="Noto Sans" panose="020B0502040504020204" pitchFamily="34" charset="0"/>
              </a:rPr>
              <a:t>resilient </a:t>
            </a:r>
            <a:r>
              <a:rPr lang="en-IE" sz="1200" b="1" spc="-30" dirty="0">
                <a:latin typeface="Noto Sans" panose="020B0502040504020204" pitchFamily="34" charset="0"/>
                <a:ea typeface="Noto Sans" panose="020B0502040504020204" pitchFamily="34" charset="0"/>
                <a:cs typeface="Noto Sans" panose="020B0502040504020204" pitchFamily="34" charset="0"/>
              </a:rPr>
              <a:t>carry solution to STEP OUT OF CASH</a:t>
            </a:r>
            <a:endParaRPr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31" name="object 6">
            <a:extLst>
              <a:ext uri="{FF2B5EF4-FFF2-40B4-BE49-F238E27FC236}">
                <a16:creationId xmlns:a16="http://schemas.microsoft.com/office/drawing/2014/main" id="{45A2D38D-22A8-D4F8-7FBE-BABE2F75D877}"/>
              </a:ext>
            </a:extLst>
          </p:cNvPr>
          <p:cNvSpPr/>
          <p:nvPr/>
        </p:nvSpPr>
        <p:spPr>
          <a:xfrm flipV="1">
            <a:off x="358774" y="7244211"/>
            <a:ext cx="6840539" cy="57049"/>
          </a:xfrm>
          <a:custGeom>
            <a:avLst/>
            <a:gdLst/>
            <a:ahLst/>
            <a:cxnLst/>
            <a:rect l="l" t="t" r="r" b="b"/>
            <a:pathLst>
              <a:path w="6739255">
                <a:moveTo>
                  <a:pt x="0" y="0"/>
                </a:moveTo>
                <a:lnTo>
                  <a:pt x="6739128" y="0"/>
                </a:lnTo>
              </a:path>
            </a:pathLst>
          </a:custGeom>
          <a:ln w="9144">
            <a:solidFill>
              <a:srgbClr val="00144E"/>
            </a:solidFill>
          </a:ln>
        </p:spPr>
        <p:txBody>
          <a:bodyPr wrap="square" lIns="0" tIns="0" rIns="0" bIns="0" rtlCol="0"/>
          <a:lstStyle/>
          <a:p>
            <a:endParaRPr>
              <a:latin typeface="Noto Sans" panose="020B0502040504020204" pitchFamily="34" charset="0"/>
              <a:ea typeface="Noto Sans" panose="020B0502040504020204" pitchFamily="34" charset="0"/>
              <a:cs typeface="Noto Sans" panose="020B0502040504020204" pitchFamily="34" charset="0"/>
            </a:endParaRPr>
          </a:p>
        </p:txBody>
      </p:sp>
      <p:sp>
        <p:nvSpPr>
          <p:cNvPr id="32" name="object 9">
            <a:extLst>
              <a:ext uri="{FF2B5EF4-FFF2-40B4-BE49-F238E27FC236}">
                <a16:creationId xmlns:a16="http://schemas.microsoft.com/office/drawing/2014/main" id="{8742595E-ABFC-07BB-BB28-61DE10347E96}"/>
              </a:ext>
            </a:extLst>
          </p:cNvPr>
          <p:cNvSpPr txBox="1"/>
          <p:nvPr/>
        </p:nvSpPr>
        <p:spPr>
          <a:xfrm>
            <a:off x="358775" y="9318240"/>
            <a:ext cx="6872312" cy="820738"/>
          </a:xfrm>
          <a:prstGeom prst="rect">
            <a:avLst/>
          </a:prstGeom>
        </p:spPr>
        <p:txBody>
          <a:bodyPr vert="horz" wrap="square" lIns="0" tIns="12700" rIns="0" bIns="0" rtlCol="0">
            <a:spAutoFit/>
          </a:bodyPr>
          <a:lstStyle/>
          <a:p>
            <a:pPr marL="12700">
              <a:lnSpc>
                <a:spcPts val="865"/>
              </a:lnSpc>
              <a:spcBef>
                <a:spcPts val="100"/>
              </a:spcBef>
            </a:pP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Source:</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Amundi</a:t>
            </a:r>
            <a:r>
              <a:rPr sz="800" i="1" spc="-3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as</a:t>
            </a:r>
            <a:r>
              <a:rPr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of</a:t>
            </a:r>
            <a:r>
              <a:rPr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March</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 2025</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Given</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for</a:t>
            </a:r>
            <a:r>
              <a:rPr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illustrative</a:t>
            </a:r>
            <a:r>
              <a:rPr sz="800" i="1" spc="-3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purposes only,</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may</a:t>
            </a:r>
            <a:r>
              <a:rPr sz="800" i="1" spc="-3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be</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subject</a:t>
            </a:r>
            <a:r>
              <a:rPr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to</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change without</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notice.</a:t>
            </a:r>
          </a:p>
          <a:p>
            <a:pPr marL="12700">
              <a:lnSpc>
                <a:spcPts val="865"/>
              </a:lnSpc>
            </a:pP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Note:</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The</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decision</a:t>
            </a:r>
            <a:r>
              <a:rPr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of</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the investor</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to</a:t>
            </a:r>
            <a:r>
              <a:rPr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invest</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in</a:t>
            </a:r>
            <a:r>
              <a:rPr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the promoted</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fund should take</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into</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account</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all</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the </a:t>
            </a:r>
            <a:r>
              <a:rPr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characteristics</a:t>
            </a:r>
            <a:r>
              <a:rPr sz="800" i="1" spc="-4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or</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objectives</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of</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the </a:t>
            </a:r>
            <a:r>
              <a:rPr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fund.</a:t>
            </a:r>
            <a:b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b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For further details on the investment policy, please refer to the </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hlinkClick r:id="rId9">
                  <a:extLst>
                    <a:ext uri="{A12FA001-AC4F-418D-AE19-62706E023703}">
                      <ahyp:hlinkClr xmlns:ahyp="http://schemas.microsoft.com/office/drawing/2018/hyperlinkcolor" val="tx"/>
                    </a:ext>
                  </a:extLst>
                </a:hlinkClick>
              </a:rPr>
              <a:t>Prospectus</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 and the </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hlinkClick r:id="rId10">
                  <a:extLst>
                    <a:ext uri="{A12FA001-AC4F-418D-AE19-62706E023703}">
                      <ahyp:hlinkClr xmlns:ahyp="http://schemas.microsoft.com/office/drawing/2018/hyperlinkcolor" val="tx"/>
                    </a:ext>
                  </a:extLst>
                </a:hlinkClick>
              </a:rPr>
              <a:t>PRIIPS KID</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 available on the </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hlinkClick r:id="rId11">
                  <a:extLst>
                    <a:ext uri="{A12FA001-AC4F-418D-AE19-62706E023703}">
                      <ahyp:hlinkClr xmlns:ahyp="http://schemas.microsoft.com/office/drawing/2018/hyperlinkcolor" val="tx"/>
                    </a:ext>
                  </a:extLst>
                </a:hlinkClick>
              </a:rPr>
              <a:t>website</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a:t>
            </a:r>
          </a:p>
          <a:p>
            <a:pPr marL="12700">
              <a:lnSpc>
                <a:spcPts val="865"/>
              </a:lnSpc>
            </a:pP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[2] Diversification does not guarantee profit or protect against loss.</a:t>
            </a:r>
            <a:b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b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PLEASE NOTE: The internal guidelines referenced do not necessarily represent prospectus/statutory limitations. These internal guidelines are used as a guidance in the daily management of the portfolio’s investments. These guidelines are subject to change and should not be relied upon as a long-term view of the portfolio’s exposure, limitations and/or risks.</a:t>
            </a:r>
            <a:endPar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4" name="object 11">
            <a:extLst>
              <a:ext uri="{FF2B5EF4-FFF2-40B4-BE49-F238E27FC236}">
                <a16:creationId xmlns:a16="http://schemas.microsoft.com/office/drawing/2014/main" id="{FA2DB63D-FCDC-C9D1-AC10-DBB33FD6BBA7}"/>
              </a:ext>
            </a:extLst>
          </p:cNvPr>
          <p:cNvSpPr txBox="1"/>
          <p:nvPr/>
        </p:nvSpPr>
        <p:spPr>
          <a:xfrm>
            <a:off x="397865" y="2308359"/>
            <a:ext cx="163096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001D58"/>
                </a:solidFill>
                <a:latin typeface="Noto Sans" panose="020B0502040504020204" pitchFamily="34" charset="0"/>
                <a:ea typeface="Noto Sans" panose="020B0502040504020204" pitchFamily="34" charset="0"/>
                <a:cs typeface="Noto Sans" panose="020B0502040504020204" pitchFamily="34" charset="0"/>
              </a:rPr>
              <a:t>In</a:t>
            </a:r>
            <a:r>
              <a:rPr sz="1200" b="1" spc="5" dirty="0">
                <a:solidFill>
                  <a:srgbClr val="001D58"/>
                </a:solidFill>
                <a:latin typeface="Noto Sans" panose="020B0502040504020204" pitchFamily="34" charset="0"/>
                <a:ea typeface="Noto Sans" panose="020B0502040504020204" pitchFamily="34" charset="0"/>
                <a:cs typeface="Noto Sans" panose="020B0502040504020204" pitchFamily="34" charset="0"/>
              </a:rPr>
              <a:t> </a:t>
            </a:r>
            <a:r>
              <a:rPr sz="1200" b="1" dirty="0">
                <a:solidFill>
                  <a:srgbClr val="001D58"/>
                </a:solidFill>
                <a:latin typeface="Noto Sans" panose="020B0502040504020204" pitchFamily="34" charset="0"/>
                <a:ea typeface="Noto Sans" panose="020B0502040504020204" pitchFamily="34" charset="0"/>
                <a:cs typeface="Noto Sans" panose="020B0502040504020204" pitchFamily="34" charset="0"/>
              </a:rPr>
              <a:t>a</a:t>
            </a:r>
            <a:r>
              <a:rPr sz="1200" b="1" spc="-10" dirty="0">
                <a:solidFill>
                  <a:srgbClr val="001D58"/>
                </a:solidFill>
                <a:latin typeface="Noto Sans" panose="020B0502040504020204" pitchFamily="34" charset="0"/>
                <a:ea typeface="Noto Sans" panose="020B0502040504020204" pitchFamily="34" charset="0"/>
                <a:cs typeface="Noto Sans" panose="020B0502040504020204" pitchFamily="34" charset="0"/>
              </a:rPr>
              <a:t> Nutshell</a:t>
            </a:r>
            <a:endParaRPr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35" name="object 12">
            <a:extLst>
              <a:ext uri="{FF2B5EF4-FFF2-40B4-BE49-F238E27FC236}">
                <a16:creationId xmlns:a16="http://schemas.microsoft.com/office/drawing/2014/main" id="{58FF7EEC-EEEE-A0DB-AB2C-5FEF001D23A7}"/>
              </a:ext>
            </a:extLst>
          </p:cNvPr>
          <p:cNvSpPr/>
          <p:nvPr/>
        </p:nvSpPr>
        <p:spPr>
          <a:xfrm>
            <a:off x="405384" y="2518925"/>
            <a:ext cx="6739255" cy="0"/>
          </a:xfrm>
          <a:custGeom>
            <a:avLst/>
            <a:gdLst/>
            <a:ahLst/>
            <a:cxnLst/>
            <a:rect l="l" t="t" r="r" b="b"/>
            <a:pathLst>
              <a:path w="6739255">
                <a:moveTo>
                  <a:pt x="0" y="0"/>
                </a:moveTo>
                <a:lnTo>
                  <a:pt x="6739128" y="0"/>
                </a:lnTo>
              </a:path>
            </a:pathLst>
          </a:custGeom>
          <a:ln w="9144">
            <a:solidFill>
              <a:srgbClr val="00144E"/>
            </a:solidFill>
          </a:ln>
        </p:spPr>
        <p:txBody>
          <a:bodyPr wrap="square" lIns="0" tIns="0" rIns="0" bIns="0" rtlCol="0"/>
          <a:lstStyle/>
          <a:p>
            <a:endParaRPr>
              <a:latin typeface="Noto Sans" panose="020B0502040504020204" pitchFamily="34" charset="0"/>
              <a:ea typeface="Noto Sans" panose="020B0502040504020204" pitchFamily="34" charset="0"/>
              <a:cs typeface="Noto Sans" panose="020B0502040504020204" pitchFamily="34" charset="0"/>
            </a:endParaRPr>
          </a:p>
        </p:txBody>
      </p:sp>
      <p:sp>
        <p:nvSpPr>
          <p:cNvPr id="39" name="Rectangle 38">
            <a:extLst>
              <a:ext uri="{FF2B5EF4-FFF2-40B4-BE49-F238E27FC236}">
                <a16:creationId xmlns:a16="http://schemas.microsoft.com/office/drawing/2014/main" id="{654B5622-3C6B-58E4-E579-87A016D37114}"/>
              </a:ext>
            </a:extLst>
          </p:cNvPr>
          <p:cNvSpPr/>
          <p:nvPr/>
        </p:nvSpPr>
        <p:spPr>
          <a:xfrm>
            <a:off x="96838" y="4927955"/>
            <a:ext cx="7364412" cy="7271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5" name="Possible Risks">
            <a:extLst>
              <a:ext uri="{FF2B5EF4-FFF2-40B4-BE49-F238E27FC236}">
                <a16:creationId xmlns:a16="http://schemas.microsoft.com/office/drawing/2014/main" id="{55238083-416A-4527-D974-027D4BFDB206}"/>
              </a:ext>
            </a:extLst>
          </p:cNvPr>
          <p:cNvSpPr txBox="1"/>
          <p:nvPr/>
        </p:nvSpPr>
        <p:spPr>
          <a:xfrm>
            <a:off x="358775" y="4721487"/>
            <a:ext cx="6840538" cy="787589"/>
          </a:xfrm>
          <a:prstGeom prst="rect">
            <a:avLst/>
          </a:prstGeom>
          <a:solidFill>
            <a:schemeClr val="tx1">
              <a:lumMod val="10000"/>
              <a:lumOff val="90000"/>
            </a:schemeClr>
          </a:solidFill>
        </p:spPr>
        <p:txBody>
          <a:bodyPr vert="horz" lIns="72000" tIns="36000" rIns="72000" bIns="36000" rtlCol="0">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marR="135890">
              <a:lnSpc>
                <a:spcPct val="100000"/>
              </a:lnSpc>
              <a:spcBef>
                <a:spcPts val="525"/>
              </a:spcBef>
            </a:pPr>
            <a:r>
              <a:rPr lang="en-IE" b="1" dirty="0">
                <a:latin typeface="Noto Sans" panose="020B0502040504020204" pitchFamily="34" charset="0"/>
                <a:ea typeface="Noto Sans" panose="020B0502040504020204" pitchFamily="34" charset="0"/>
                <a:cs typeface="Noto Sans" panose="020B0502040504020204" pitchFamily="34" charset="0"/>
              </a:rPr>
              <a:t>Main</a:t>
            </a:r>
            <a:r>
              <a:rPr lang="en-IE" b="1" spc="-25" dirty="0">
                <a:latin typeface="Noto Sans" panose="020B0502040504020204" pitchFamily="34" charset="0"/>
                <a:ea typeface="Noto Sans" panose="020B0502040504020204" pitchFamily="34" charset="0"/>
                <a:cs typeface="Noto Sans" panose="020B0502040504020204" pitchFamily="34" charset="0"/>
              </a:rPr>
              <a:t> </a:t>
            </a:r>
            <a:r>
              <a:rPr lang="en-IE" b="1" dirty="0">
                <a:latin typeface="Noto Sans" panose="020B0502040504020204" pitchFamily="34" charset="0"/>
                <a:ea typeface="Noto Sans" panose="020B0502040504020204" pitchFamily="34" charset="0"/>
                <a:cs typeface="Noto Sans" panose="020B0502040504020204" pitchFamily="34" charset="0"/>
              </a:rPr>
              <a:t>Risks: </a:t>
            </a:r>
            <a:r>
              <a:rPr lang="en-IE" dirty="0">
                <a:latin typeface="Noto Sans" panose="020B0502040504020204" pitchFamily="34" charset="0"/>
                <a:ea typeface="Noto Sans" panose="020B0502040504020204" pitchFamily="34" charset="0"/>
                <a:cs typeface="Noto Sans" panose="020B0502040504020204" pitchFamily="34" charset="0"/>
              </a:rPr>
              <a:t>Investors</a:t>
            </a:r>
            <a:r>
              <a:rPr lang="en-IE" spc="-2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should</a:t>
            </a:r>
            <a:r>
              <a:rPr lang="en-IE" spc="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be</a:t>
            </a:r>
            <a:r>
              <a:rPr lang="en-IE" spc="-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aware</a:t>
            </a:r>
            <a:r>
              <a:rPr lang="en-IE" spc="1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that</a:t>
            </a:r>
            <a:r>
              <a:rPr lang="en-IE" spc="-1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all</a:t>
            </a:r>
            <a:r>
              <a:rPr lang="en-IE" spc="-1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investments</a:t>
            </a:r>
            <a:r>
              <a:rPr lang="en-IE" spc="-3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involve</a:t>
            </a:r>
            <a:r>
              <a:rPr lang="en-IE" spc="-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risks.</a:t>
            </a:r>
            <a:r>
              <a:rPr lang="en-IE" spc="-4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The</a:t>
            </a:r>
            <a:r>
              <a:rPr lang="en-IE" spc="-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main</a:t>
            </a:r>
            <a:r>
              <a:rPr lang="en-IE" spc="-3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risks</a:t>
            </a:r>
            <a:r>
              <a:rPr lang="en-IE" spc="-3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associated</a:t>
            </a:r>
            <a:r>
              <a:rPr lang="en-IE" spc="-20"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with</a:t>
            </a:r>
            <a:r>
              <a:rPr lang="en-IE" spc="-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this</a:t>
            </a:r>
            <a:r>
              <a:rPr lang="en-IE" spc="-1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fund</a:t>
            </a:r>
            <a:r>
              <a:rPr lang="en-IE" spc="35" dirty="0">
                <a:latin typeface="Noto Sans" panose="020B0502040504020204" pitchFamily="34" charset="0"/>
                <a:ea typeface="Noto Sans" panose="020B0502040504020204" pitchFamily="34" charset="0"/>
                <a:cs typeface="Noto Sans" panose="020B0502040504020204" pitchFamily="34" charset="0"/>
              </a:rPr>
              <a:t> </a:t>
            </a:r>
            <a:r>
              <a:rPr lang="en-IE" dirty="0">
                <a:latin typeface="Noto Sans" panose="020B0502040504020204" pitchFamily="34" charset="0"/>
                <a:ea typeface="Noto Sans" panose="020B0502040504020204" pitchFamily="34" charset="0"/>
                <a:cs typeface="Noto Sans" panose="020B0502040504020204" pitchFamily="34" charset="0"/>
              </a:rPr>
              <a:t>include Collective investment, Contingent convertible bonds (Cocos), Counterparty, Credit, Currency, Default, Derivatives, Hedging, High Yield /below investment grade securities, Interest rate, Liquidity, Market, Money Market Investments, Mortgage/Asset-backed securities, Operational, Subordinated and senior bonds, Sustainable investment Risk. The risk information is intended to give an idea of the main risks associated with this fund. Any of these risks could negatively impact the value of the fund. Please refer to the Prospectus and PRIIPs KID available on the </a:t>
            </a:r>
            <a:r>
              <a:rPr lang="en-IE" dirty="0">
                <a:latin typeface="Noto Sans" panose="020B0502040504020204" pitchFamily="34" charset="0"/>
                <a:ea typeface="Noto Sans" panose="020B0502040504020204" pitchFamily="34" charset="0"/>
                <a:cs typeface="Noto Sans" panose="020B0502040504020204" pitchFamily="34" charset="0"/>
                <a:hlinkClick r:id="rId11"/>
              </a:rPr>
              <a:t>website</a:t>
            </a:r>
            <a:r>
              <a:rPr lang="en-IE" dirty="0">
                <a:latin typeface="Noto Sans" panose="020B0502040504020204" pitchFamily="34" charset="0"/>
                <a:ea typeface="Noto Sans" panose="020B0502040504020204" pitchFamily="34" charset="0"/>
                <a:cs typeface="Noto Sans" panose="020B0502040504020204" pitchFamily="34" charset="0"/>
              </a:rPr>
              <a:t> for further information on risks.</a:t>
            </a:r>
          </a:p>
        </p:txBody>
      </p:sp>
      <p:sp>
        <p:nvSpPr>
          <p:cNvPr id="36" name="object 13">
            <a:extLst>
              <a:ext uri="{FF2B5EF4-FFF2-40B4-BE49-F238E27FC236}">
                <a16:creationId xmlns:a16="http://schemas.microsoft.com/office/drawing/2014/main" id="{8B47A5E1-9F2B-A68F-2168-DF29A846F931}"/>
              </a:ext>
            </a:extLst>
          </p:cNvPr>
          <p:cNvSpPr txBox="1"/>
          <p:nvPr/>
        </p:nvSpPr>
        <p:spPr>
          <a:xfrm>
            <a:off x="358775" y="5517945"/>
            <a:ext cx="6840538" cy="1553182"/>
          </a:xfrm>
          <a:prstGeom prst="rect">
            <a:avLst/>
          </a:prstGeom>
        </p:spPr>
        <p:txBody>
          <a:bodyPr vert="horz" wrap="square" lIns="0" tIns="13335" rIns="0" bIns="0" rtlCol="0">
            <a:spAutoFit/>
          </a:bodyPr>
          <a:lstStyle/>
          <a:p>
            <a:pPr>
              <a:lnSpc>
                <a:spcPts val="800"/>
              </a:lnSpc>
            </a:pP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Source:</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Amundi</a:t>
            </a:r>
            <a:r>
              <a:rPr sz="800" i="1" spc="-3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as</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of</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fr-F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March</a:t>
            </a:r>
            <a:r>
              <a:rPr lang="fr-F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 31</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202</a:t>
            </a:r>
            <a:r>
              <a:rPr lang="en-US"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5</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effectLst/>
                <a:latin typeface="Noto Sans" panose="020B0502040504020204" pitchFamily="34" charset="0"/>
                <a:ea typeface="Noto Sans" panose="020B0502040504020204" pitchFamily="34" charset="0"/>
                <a:cs typeface="Noto Sans" panose="020B0502040504020204" pitchFamily="34" charset="0"/>
              </a:rPr>
              <a:t>For illustrative purposes only</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 m</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ay</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be</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subject</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to</a:t>
            </a:r>
            <a:r>
              <a:rPr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change</a:t>
            </a:r>
            <a:r>
              <a:rPr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without</a:t>
            </a:r>
            <a:r>
              <a:rPr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notice.</a:t>
            </a:r>
            <a:r>
              <a:rPr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b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b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[1] Source:</a:t>
            </a:r>
            <a: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Amundi</a:t>
            </a:r>
            <a:r>
              <a:rPr lang="en-IE" sz="800" i="1" spc="-3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as</a:t>
            </a:r>
            <a:r>
              <a:rPr lang="en-IE"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of</a:t>
            </a:r>
            <a: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March</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 31,</a:t>
            </a:r>
            <a: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2025, Performance fee benchmark: Euro Short-term rate +110bps,</a:t>
            </a:r>
            <a:r>
              <a:rPr lang="en-IE"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f</a:t>
            </a:r>
            <a:r>
              <a:rPr lang="en-IE" sz="800" i="1" dirty="0">
                <a:solidFill>
                  <a:schemeClr val="tx2"/>
                </a:solidFill>
                <a:effectLst/>
                <a:latin typeface="Noto Sans" panose="020B0502040504020204" pitchFamily="34" charset="0"/>
                <a:ea typeface="Noto Sans" panose="020B0502040504020204" pitchFamily="34" charset="0"/>
                <a:cs typeface="Noto Sans" panose="020B0502040504020204" pitchFamily="34" charset="0"/>
              </a:rPr>
              <a:t>or illustrative purposes only</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 may</a:t>
            </a:r>
            <a: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be</a:t>
            </a:r>
            <a:r>
              <a:rPr lang="en-IE"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subject</a:t>
            </a:r>
            <a: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to</a:t>
            </a:r>
            <a:r>
              <a:rPr lang="en-IE"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change</a:t>
            </a:r>
            <a:r>
              <a:rPr lang="en-IE" sz="800" i="1" spc="-1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without</a:t>
            </a:r>
            <a:r>
              <a:rPr lang="en-IE"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notice, s</a:t>
            </a:r>
            <a:r>
              <a:rPr lang="en-IE" sz="800" i="1" dirty="0">
                <a:solidFill>
                  <a:schemeClr val="tx2"/>
                </a:solidFill>
                <a:effectLst/>
                <a:latin typeface="Noto Sans" panose="020B0502040504020204" pitchFamily="34" charset="0"/>
                <a:ea typeface="Noto Sans" panose="020B0502040504020204" pitchFamily="34" charset="0"/>
                <a:cs typeface="Noto Sans" panose="020B0502040504020204" pitchFamily="34" charset="0"/>
              </a:rPr>
              <a:t>ee prospectus for more information.</a:t>
            </a:r>
            <a:br>
              <a:rPr lang="en-IE" sz="800" i="1" dirty="0">
                <a:solidFill>
                  <a:schemeClr val="tx2"/>
                </a:solidFill>
                <a:effectLst/>
                <a:latin typeface="Noto Sans" panose="020B0502040504020204" pitchFamily="34" charset="0"/>
                <a:ea typeface="Noto Sans" panose="020B0502040504020204" pitchFamily="34" charset="0"/>
                <a:cs typeface="Noto Sans" panose="020B0502040504020204" pitchFamily="34" charset="0"/>
              </a:rPr>
            </a:br>
            <a:r>
              <a:rPr lang="en-IE" sz="800" i="1" dirty="0">
                <a:solidFill>
                  <a:schemeClr val="tx2"/>
                </a:solidFill>
                <a:effectLst/>
                <a:latin typeface="Noto Sans" panose="020B0502040504020204" pitchFamily="34" charset="0"/>
                <a:ea typeface="Noto Sans" panose="020B0502040504020204" pitchFamily="34" charset="0"/>
                <a:cs typeface="Noto Sans" panose="020B0502040504020204" pitchFamily="34" charset="0"/>
              </a:rPr>
              <a:t>[2] Diversification does not guarantee profit or protect against loss.</a:t>
            </a:r>
          </a:p>
          <a:p>
            <a:pPr marL="0" marR="0" lvl="0" indent="0" algn="l" defTabSz="914355" rtl="0" eaLnBrk="1" fontAlgn="auto" latinLnBrk="0" hangingPunct="1">
              <a:lnSpc>
                <a:spcPts val="800"/>
              </a:lnSpc>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[3] Environmental, social and governance issues that are identified or assessed in responsible investment processes.</a:t>
            </a:r>
          </a:p>
          <a:p>
            <a:pPr marL="0" marR="0" lvl="0" indent="0" algn="l" defTabSz="914355" rtl="0" eaLnBrk="1" fontAlgn="auto" latinLnBrk="0" hangingPunct="1">
              <a:lnSpc>
                <a:spcPts val="800"/>
              </a:lnSpc>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 Environmental factors are issues relating to the quality and functioning of the natural environment and natural systems.</a:t>
            </a:r>
          </a:p>
          <a:p>
            <a:pPr marL="0" marR="0" lvl="0" indent="0" algn="l" defTabSz="914355" rtl="0" eaLnBrk="1" fontAlgn="auto" latinLnBrk="0" hangingPunct="1">
              <a:lnSpc>
                <a:spcPts val="800"/>
              </a:lnSpc>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 Social factors are issues relating to the rights, well-being, and interests of people and communities.</a:t>
            </a:r>
          </a:p>
          <a:p>
            <a:pPr marL="0" marR="0" lvl="0" indent="0" algn="l" defTabSz="914355" rtl="0" eaLnBrk="1" fontAlgn="auto" latinLnBrk="0" hangingPunct="1">
              <a:lnSpc>
                <a:spcPts val="800"/>
              </a:lnSpc>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 Governance factors are issues relating to the governance of companies and other investee entities. https://www.unpri.org</a:t>
            </a:r>
          </a:p>
          <a:p>
            <a:pPr marL="0" marR="0" lvl="0" indent="0" algn="l" defTabSz="914355" rtl="0" eaLnBrk="1" fontAlgn="auto" latinLnBrk="0" hangingPunct="1">
              <a:lnSpc>
                <a:spcPts val="800"/>
              </a:lnSpc>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There is no guarantee that ESG considerations will enhance a fund’s investment strategy or performance. Please refer to the Amundi Responsible Investment Policy and the Amundi Sustainable Finance Disclosure Statement. For more product-specific information, please refer to the Prospectus and the Pre-contractual Document (PCD). The decision of the investor to invest in the promoted fund should take into account all the characteristics or objectives of the fund. The disclosed information are as of ‌​​31/12/2024​‌ and constitute our judgment and are subject to change without prior notice. There can be no guarantee they will be met. Visit the MSCI website for additional information.</a:t>
            </a:r>
          </a:p>
          <a:p>
            <a:pPr marL="0" marR="0" lvl="0" indent="0" algn="l" defTabSz="914355" rtl="0" eaLnBrk="1" fontAlgn="auto" latinLnBrk="0" hangingPunct="1">
              <a:lnSpc>
                <a:spcPts val="800"/>
              </a:lnSpc>
              <a:buClrTx/>
              <a:buSzTx/>
              <a:buFontTx/>
              <a:buNone/>
              <a:tabLst/>
              <a:defRPr/>
            </a:pPr>
            <a:r>
              <a:rPr lang="en-IE" sz="800" i="1" dirty="0">
                <a:solidFill>
                  <a:schemeClr val="tx2"/>
                </a:solidFill>
                <a:effectLst/>
                <a:latin typeface="Noto Sans" panose="020B0502040504020204" pitchFamily="34" charset="0"/>
                <a:ea typeface="Noto Sans" panose="020B0502040504020204" pitchFamily="34" charset="0"/>
                <a:cs typeface="Noto Sans" panose="020B0502040504020204" pitchFamily="34" charset="0"/>
              </a:rPr>
              <a:t>[4] Peer category is EUR Diversified Bd – Short Term. [5] Source: Amundi as of May 2025, demonstrated drawdown management based over the last 5 years.</a:t>
            </a:r>
          </a:p>
        </p:txBody>
      </p:sp>
      <p:sp>
        <p:nvSpPr>
          <p:cNvPr id="5" name="In a Nutshell 1">
            <a:extLst>
              <a:ext uri="{FF2B5EF4-FFF2-40B4-BE49-F238E27FC236}">
                <a16:creationId xmlns:a16="http://schemas.microsoft.com/office/drawing/2014/main" id="{14B816C2-6841-5931-E1BF-7E989EC02152}"/>
              </a:ext>
            </a:extLst>
          </p:cNvPr>
          <p:cNvSpPr txBox="1">
            <a:spLocks/>
          </p:cNvSpPr>
          <p:nvPr/>
        </p:nvSpPr>
        <p:spPr>
          <a:xfrm>
            <a:off x="358774" y="2605190"/>
            <a:ext cx="2206625" cy="2071274"/>
          </a:xfrm>
          <a:prstGeom prst="rect">
            <a:avLst/>
          </a:prstGeom>
          <a:solidFill>
            <a:schemeClr val="tx1">
              <a:lumMod val="10000"/>
              <a:lumOff val="90000"/>
            </a:schemeClr>
          </a:solidFill>
        </p:spPr>
        <p:txBody>
          <a:bodyPr vert="horz" lIns="72000" tIns="72000" rIns="72000" bIns="72000" rtlCol="0" anchor="t">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marL="133350" marR="0" indent="-133350" algn="l">
              <a:lnSpc>
                <a:spcPts val="1300"/>
              </a:lnSpc>
              <a:spcAft>
                <a:spcPts val="0"/>
              </a:spcAft>
              <a:buClr>
                <a:schemeClr val="tx1"/>
              </a:buClr>
              <a:buSzPct val="100000"/>
              <a:buFont typeface="+mj-lt"/>
              <a:buAutoNum type="arabicPeriod"/>
            </a:pPr>
            <a:r>
              <a:rPr lang="en-IE" sz="1050" b="1" spc="0" dirty="0">
                <a:latin typeface="Noto Sans" panose="020B0502040504020204" pitchFamily="34" charset="0"/>
                <a:ea typeface="Noto Sans" panose="020B0502040504020204" pitchFamily="34" charset="0"/>
                <a:cs typeface="Noto Sans" panose="020B0502040504020204" pitchFamily="34" charset="0"/>
              </a:rPr>
              <a:t>Why the fund ?</a:t>
            </a:r>
          </a:p>
          <a:p>
            <a:pPr marL="266700" marR="91440" indent="-177800">
              <a:lnSpc>
                <a:spcPts val="1000"/>
              </a:lnSpc>
              <a:spcAft>
                <a:spcPts val="300"/>
              </a:spcAft>
              <a:buSzPct val="100000"/>
              <a:buFont typeface="Wingdings"/>
              <a:buChar char="n"/>
            </a:pPr>
            <a:r>
              <a:rPr lang="en-US" sz="900" b="1" spc="-15" dirty="0">
                <a:latin typeface="Noto Sans" panose="020B0502040504020204" pitchFamily="34" charset="0"/>
                <a:ea typeface="Noto Sans" panose="020B0502040504020204" pitchFamily="34" charset="0"/>
                <a:cs typeface="Noto Sans" panose="020B0502040504020204" pitchFamily="34" charset="0"/>
              </a:rPr>
              <a:t>Dynamic beta </a:t>
            </a:r>
            <a:r>
              <a:rPr lang="en-US" sz="900" dirty="0"/>
              <a:t>management in a diverse</a:t>
            </a:r>
            <a:r>
              <a:rPr lang="en-US" sz="900" baseline="30000" dirty="0"/>
              <a:t>[2]</a:t>
            </a:r>
            <a:r>
              <a:rPr lang="en-US" sz="900" dirty="0"/>
              <a:t> range of the credit spectrum (IG, Subordinated, ABS)</a:t>
            </a:r>
            <a:endParaRPr lang="en-IE" sz="900" spc="-15" dirty="0">
              <a:latin typeface="Noto Sans" panose="020B0502040504020204" pitchFamily="34" charset="0"/>
              <a:ea typeface="Noto Sans" panose="020B0502040504020204" pitchFamily="34" charset="0"/>
              <a:cs typeface="Noto Sans" panose="020B0502040504020204" pitchFamily="34" charset="0"/>
            </a:endParaRPr>
          </a:p>
          <a:p>
            <a:pPr marL="266700" marR="91440" indent="-177800" algn="l">
              <a:lnSpc>
                <a:spcPts val="900"/>
              </a:lnSpc>
              <a:spcBef>
                <a:spcPts val="300"/>
              </a:spcBef>
              <a:spcAft>
                <a:spcPts val="300"/>
              </a:spcAft>
              <a:buSzPct val="100000"/>
              <a:buFont typeface="Wingdings"/>
              <a:buChar char="n"/>
            </a:pPr>
            <a:r>
              <a:rPr lang="en-IE" sz="900" b="1" spc="-15" dirty="0">
                <a:latin typeface="Noto Sans" panose="020B0502040504020204" pitchFamily="34" charset="0"/>
                <a:ea typeface="Noto Sans" panose="020B0502040504020204" pitchFamily="34" charset="0"/>
                <a:cs typeface="Noto Sans" panose="020B0502040504020204" pitchFamily="34" charset="0"/>
              </a:rPr>
              <a:t>Flexible duration </a:t>
            </a:r>
            <a:r>
              <a:rPr lang="en-IE" sz="900" spc="-15" dirty="0">
                <a:latin typeface="Noto Sans" panose="020B0502040504020204" pitchFamily="34" charset="0"/>
                <a:ea typeface="Noto Sans" panose="020B0502040504020204" pitchFamily="34" charset="0"/>
                <a:cs typeface="Noto Sans" panose="020B0502040504020204" pitchFamily="34" charset="0"/>
              </a:rPr>
              <a:t>to navigate through an uncertain rate environment</a:t>
            </a:r>
          </a:p>
          <a:p>
            <a:pPr marL="266700" marR="91440" indent="-177800" algn="l">
              <a:lnSpc>
                <a:spcPts val="900"/>
              </a:lnSpc>
              <a:spcBef>
                <a:spcPts val="300"/>
              </a:spcBef>
              <a:spcAft>
                <a:spcPts val="300"/>
              </a:spcAft>
              <a:buSzPct val="100000"/>
              <a:buFont typeface="Wingdings"/>
              <a:buChar char="n"/>
            </a:pPr>
            <a:r>
              <a:rPr lang="en-IE" sz="900" b="1" spc="-15" dirty="0">
                <a:latin typeface="Noto Sans" panose="020B0502040504020204" pitchFamily="34" charset="0"/>
                <a:ea typeface="Noto Sans" panose="020B0502040504020204" pitchFamily="34" charset="0"/>
                <a:cs typeface="Noto Sans" panose="020B0502040504020204" pitchFamily="34" charset="0"/>
              </a:rPr>
              <a:t>Top fund in its peer category</a:t>
            </a:r>
            <a:r>
              <a:rPr lang="en-IE" sz="900" spc="-15" baseline="30000" dirty="0">
                <a:latin typeface="Noto Sans" panose="020B0502040504020204" pitchFamily="34" charset="0"/>
                <a:ea typeface="Noto Sans" panose="020B0502040504020204" pitchFamily="34" charset="0"/>
                <a:cs typeface="Noto Sans" panose="020B0502040504020204" pitchFamily="34" charset="0"/>
              </a:rPr>
              <a:t>[4]</a:t>
            </a:r>
          </a:p>
          <a:p>
            <a:pPr marL="266700" marR="91440" indent="-177800">
              <a:lnSpc>
                <a:spcPts val="900"/>
              </a:lnSpc>
              <a:spcBef>
                <a:spcPts val="300"/>
              </a:spcBef>
              <a:spcAft>
                <a:spcPts val="300"/>
              </a:spcAft>
              <a:buSzPct val="100000"/>
              <a:buFont typeface="Wingdings"/>
              <a:buChar char="n"/>
            </a:pPr>
            <a:r>
              <a:rPr lang="en-IE" sz="900" spc="-15" dirty="0">
                <a:latin typeface="Noto Sans" panose="020B0502040504020204" pitchFamily="34" charset="0"/>
                <a:ea typeface="Noto Sans" panose="020B0502040504020204" pitchFamily="34" charset="0"/>
                <a:cs typeface="Noto Sans" panose="020B0502040504020204" pitchFamily="34" charset="0"/>
              </a:rPr>
              <a:t>Demonstrated drawdown management with protection on the downside</a:t>
            </a:r>
            <a:r>
              <a:rPr lang="en-IE" sz="900" spc="-15" baseline="30000" dirty="0">
                <a:latin typeface="Noto Sans" panose="020B0502040504020204" pitchFamily="34" charset="0"/>
                <a:ea typeface="Noto Sans" panose="020B0502040504020204" pitchFamily="34" charset="0"/>
                <a:cs typeface="Noto Sans" panose="020B0502040504020204" pitchFamily="34" charset="0"/>
              </a:rPr>
              <a:t>[5]</a:t>
            </a:r>
            <a:endParaRPr lang="en-US" sz="800" b="1" baseline="30000" dirty="0">
              <a:solidFill>
                <a:schemeClr val="tx1"/>
              </a:solidFill>
            </a:endParaRPr>
          </a:p>
        </p:txBody>
      </p:sp>
      <p:sp>
        <p:nvSpPr>
          <p:cNvPr id="7" name="In a Nutshell 2">
            <a:extLst>
              <a:ext uri="{FF2B5EF4-FFF2-40B4-BE49-F238E27FC236}">
                <a16:creationId xmlns:a16="http://schemas.microsoft.com/office/drawing/2014/main" id="{48AE8510-DBF3-C365-7E79-1DD75E02F7DF}"/>
              </a:ext>
            </a:extLst>
          </p:cNvPr>
          <p:cNvSpPr txBox="1">
            <a:spLocks/>
          </p:cNvSpPr>
          <p:nvPr/>
        </p:nvSpPr>
        <p:spPr>
          <a:xfrm>
            <a:off x="2678409" y="2605190"/>
            <a:ext cx="2206625" cy="2071274"/>
          </a:xfrm>
          <a:prstGeom prst="rect">
            <a:avLst/>
          </a:prstGeom>
          <a:solidFill>
            <a:schemeClr val="tx1">
              <a:lumMod val="10000"/>
              <a:lumOff val="90000"/>
            </a:schemeClr>
          </a:solidFill>
        </p:spPr>
        <p:txBody>
          <a:bodyPr vert="horz" lIns="72000" tIns="72000" rIns="72000" bIns="72000" rtlCol="0" anchor="t">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marL="177800" marR="0" indent="-177800" algn="l">
              <a:lnSpc>
                <a:spcPts val="1600"/>
              </a:lnSpc>
              <a:spcAft>
                <a:spcPts val="0"/>
              </a:spcAft>
              <a:buClr>
                <a:schemeClr val="tx1"/>
              </a:buClr>
              <a:buSzPct val="100000"/>
              <a:buFont typeface="+mj-lt"/>
              <a:buAutoNum type="arabicPeriod" startAt="2"/>
            </a:pPr>
            <a:r>
              <a:rPr lang="en-US" sz="1050" b="1" spc="0" dirty="0">
                <a:latin typeface="Noto Sans" panose="020B0502040504020204" pitchFamily="34" charset="0"/>
                <a:ea typeface="Noto Sans" panose="020B0502040504020204" pitchFamily="34" charset="0"/>
                <a:cs typeface="Noto Sans" panose="020B0502040504020204" pitchFamily="34" charset="0"/>
              </a:rPr>
              <a:t>Why now ?</a:t>
            </a:r>
            <a:endParaRPr lang="en-US" sz="1200" b="1" spc="0" dirty="0">
              <a:latin typeface="Noto Sans" panose="020B0502040504020204" pitchFamily="34" charset="0"/>
              <a:ea typeface="Noto Sans" panose="020B0502040504020204" pitchFamily="34" charset="0"/>
              <a:cs typeface="Noto Sans" panose="020B0502040504020204" pitchFamily="34" charset="0"/>
            </a:endParaRPr>
          </a:p>
          <a:p>
            <a:pPr marL="182563" marR="91440" indent="-182563">
              <a:lnSpc>
                <a:spcPts val="1000"/>
              </a:lnSpc>
              <a:spcAft>
                <a:spcPts val="300"/>
              </a:spcAft>
              <a:buSzPct val="100000"/>
              <a:buFont typeface="Wingdings"/>
              <a:buChar char="n"/>
            </a:pPr>
            <a:r>
              <a:rPr lang="en-IE" sz="900" spc="0" dirty="0">
                <a:latin typeface="Noto Sans" panose="020B0502040504020204" pitchFamily="34" charset="0"/>
                <a:ea typeface="Noto Sans" panose="020B0502040504020204" pitchFamily="34" charset="0"/>
                <a:cs typeface="Noto Sans" panose="020B0502040504020204" pitchFamily="34" charset="0"/>
              </a:rPr>
              <a:t>We believe the current yield is at an interesting level.</a:t>
            </a:r>
          </a:p>
          <a:p>
            <a:pPr marL="182563" marR="91440" indent="-182563">
              <a:lnSpc>
                <a:spcPts val="1000"/>
              </a:lnSpc>
              <a:spcAft>
                <a:spcPts val="300"/>
              </a:spcAft>
              <a:buSzPct val="100000"/>
              <a:buFont typeface="Wingdings"/>
              <a:buChar char="n"/>
            </a:pPr>
            <a:r>
              <a:rPr lang="en-IE" sz="900" spc="0" dirty="0">
                <a:latin typeface="Noto Sans" panose="020B0502040504020204" pitchFamily="34" charset="0"/>
                <a:ea typeface="Noto Sans" panose="020B0502040504020204" pitchFamily="34" charset="0"/>
                <a:cs typeface="Noto Sans" panose="020B0502040504020204" pitchFamily="34" charset="0"/>
              </a:rPr>
              <a:t>Appetite for the asset class should support the credit market</a:t>
            </a:r>
          </a:p>
          <a:p>
            <a:pPr marL="182563" marR="91440" indent="-182563">
              <a:lnSpc>
                <a:spcPts val="1000"/>
              </a:lnSpc>
              <a:spcAft>
                <a:spcPts val="300"/>
              </a:spcAft>
              <a:buSzPct val="100000"/>
              <a:buFont typeface="Wingdings"/>
              <a:buChar char="n"/>
            </a:pPr>
            <a:r>
              <a:rPr lang="en-IE" sz="900" b="1" spc="0" dirty="0">
                <a:latin typeface="Noto Sans" panose="020B0502040504020204" pitchFamily="34" charset="0"/>
                <a:ea typeface="Noto Sans" panose="020B0502040504020204" pitchFamily="34" charset="0"/>
                <a:cs typeface="Noto Sans" panose="020B0502040504020204" pitchFamily="34" charset="0"/>
              </a:rPr>
              <a:t>In our opinion, Corporate fundamentals are still resilient</a:t>
            </a:r>
          </a:p>
          <a:p>
            <a:pPr marL="182563" marR="91440" indent="-182563">
              <a:lnSpc>
                <a:spcPts val="900"/>
              </a:lnSpc>
              <a:spcBef>
                <a:spcPts val="300"/>
              </a:spcBef>
              <a:spcAft>
                <a:spcPts val="300"/>
              </a:spcAft>
              <a:buSzPct val="100000"/>
              <a:buFont typeface="Wingdings"/>
              <a:buChar char="n"/>
            </a:pPr>
            <a:r>
              <a:rPr lang="en-IE" sz="900" spc="0" dirty="0">
                <a:latin typeface="Noto Sans" panose="020B0502040504020204" pitchFamily="34" charset="0"/>
                <a:ea typeface="Noto Sans" panose="020B0502040504020204" pitchFamily="34" charset="0"/>
                <a:cs typeface="Noto Sans" panose="020B0502040504020204" pitchFamily="34" charset="0"/>
              </a:rPr>
              <a:t>It </a:t>
            </a:r>
            <a:r>
              <a:rPr lang="en-IE" sz="900" dirty="0">
                <a:latin typeface="Noto Sans" panose="020B0502040504020204" pitchFamily="34" charset="0"/>
                <a:ea typeface="Noto Sans" panose="020B0502040504020204" pitchFamily="34" charset="0"/>
                <a:cs typeface="Noto Sans" panose="020B0502040504020204" pitchFamily="34" charset="0"/>
              </a:rPr>
              <a:t>is our view that there is </a:t>
            </a:r>
            <a:r>
              <a:rPr lang="en-IE" sz="900" spc="0" dirty="0">
                <a:latin typeface="Noto Sans" panose="020B0502040504020204" pitchFamily="34" charset="0"/>
                <a:ea typeface="Noto Sans" panose="020B0502040504020204" pitchFamily="34" charset="0"/>
                <a:cs typeface="Noto Sans" panose="020B0502040504020204" pitchFamily="34" charset="0"/>
              </a:rPr>
              <a:t>room for further steepening, benefitting the short-end of the curve</a:t>
            </a:r>
            <a:endParaRPr lang="en-US" sz="900" spc="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In a Nutshell 3">
            <a:extLst>
              <a:ext uri="{FF2B5EF4-FFF2-40B4-BE49-F238E27FC236}">
                <a16:creationId xmlns:a16="http://schemas.microsoft.com/office/drawing/2014/main" id="{FE9C93CB-59D6-98C2-AE3F-88DF651C2E59}"/>
              </a:ext>
            </a:extLst>
          </p:cNvPr>
          <p:cNvSpPr txBox="1"/>
          <p:nvPr/>
        </p:nvSpPr>
        <p:spPr>
          <a:xfrm>
            <a:off x="4998045" y="2605190"/>
            <a:ext cx="2206624" cy="2071274"/>
          </a:xfrm>
          <a:prstGeom prst="rect">
            <a:avLst/>
          </a:prstGeom>
          <a:solidFill>
            <a:schemeClr val="tx1">
              <a:lumMod val="10000"/>
              <a:lumOff val="90000"/>
            </a:schemeClr>
          </a:solidFill>
        </p:spPr>
        <p:txBody>
          <a:bodyPr vert="horz" lIns="72000" tIns="72000" rIns="72000" bIns="72000" rtlCol="0" anchor="t">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marL="177800" marR="0" indent="-177800" algn="l">
              <a:lnSpc>
                <a:spcPts val="1100"/>
              </a:lnSpc>
              <a:spcAft>
                <a:spcPts val="0"/>
              </a:spcAft>
              <a:buClr>
                <a:schemeClr val="tx1"/>
              </a:buClr>
              <a:buSzPct val="100000"/>
              <a:buFont typeface="+mj-lt"/>
              <a:buAutoNum type="arabicPeriod" startAt="3"/>
            </a:pPr>
            <a:r>
              <a:rPr lang="en-IE" sz="1050" b="1" dirty="0">
                <a:latin typeface="Noto Sans" panose="020B0502040504020204" pitchFamily="34" charset="0"/>
                <a:ea typeface="Noto Sans" panose="020B0502040504020204" pitchFamily="34" charset="0"/>
                <a:cs typeface="Noto Sans" panose="020B0502040504020204" pitchFamily="34" charset="0"/>
              </a:rPr>
              <a:t>Why Amundi ?</a:t>
            </a:r>
            <a:endParaRPr lang="en-IE" sz="1050" b="1" spc="0" dirty="0">
              <a:latin typeface="Noto Sans" panose="020B0502040504020204" pitchFamily="34" charset="0"/>
              <a:ea typeface="Noto Sans" panose="020B0502040504020204" pitchFamily="34" charset="0"/>
              <a:cs typeface="Noto Sans" panose="020B0502040504020204" pitchFamily="34" charset="0"/>
            </a:endParaRPr>
          </a:p>
          <a:p>
            <a:pPr marL="177800" marR="137160" indent="-177800">
              <a:lnSpc>
                <a:spcPts val="1000"/>
              </a:lnSpc>
              <a:buSzPct val="100000"/>
              <a:buFont typeface="Wingdings"/>
              <a:buChar char="n"/>
            </a:pPr>
            <a:r>
              <a:rPr lang="en-US" sz="900" b="1" dirty="0"/>
              <a:t>Credit has been a core strategy </a:t>
            </a:r>
            <a:r>
              <a:rPr lang="en-US" sz="900" dirty="0"/>
              <a:t>at Amundi since the introduction of the single currency in the Eurozone </a:t>
            </a:r>
            <a:r>
              <a:rPr lang="en-US" sz="900" b="1" dirty="0"/>
              <a:t>in 1999</a:t>
            </a:r>
            <a:endParaRPr lang="en-IE" sz="900" b="1" dirty="0">
              <a:latin typeface="Noto Sans" panose="020B0502040504020204" pitchFamily="34" charset="0"/>
              <a:ea typeface="Noto Sans" panose="020B0502040504020204" pitchFamily="34" charset="0"/>
              <a:cs typeface="Noto Sans" panose="020B0502040504020204" pitchFamily="34" charset="0"/>
            </a:endParaRPr>
          </a:p>
          <a:p>
            <a:pPr marL="177800" marR="137160" indent="-177800">
              <a:lnSpc>
                <a:spcPts val="1000"/>
              </a:lnSpc>
              <a:buSzPct val="100000"/>
              <a:buFont typeface="Wingdings"/>
              <a:buChar char="n"/>
            </a:pPr>
            <a:r>
              <a:rPr lang="en-IE" sz="900" dirty="0">
                <a:latin typeface="Noto Sans" panose="020B0502040504020204" pitchFamily="34" charset="0"/>
                <a:ea typeface="Noto Sans" panose="020B0502040504020204" pitchFamily="34" charset="0"/>
                <a:cs typeface="Noto Sans" panose="020B0502040504020204" pitchFamily="34" charset="0"/>
              </a:rPr>
              <a:t>Comprehensive and global credit analysis coverage, with 42 analysts.</a:t>
            </a:r>
          </a:p>
          <a:p>
            <a:pPr marL="177800" marR="137160" indent="-177800">
              <a:lnSpc>
                <a:spcPts val="1000"/>
              </a:lnSpc>
              <a:buSzPct val="100000"/>
              <a:buFont typeface="Wingdings"/>
              <a:buChar char="n"/>
            </a:pPr>
            <a:r>
              <a:rPr lang="en-US" sz="900" b="1" dirty="0">
                <a:latin typeface="Noto Sans" panose="020B0502040504020204" pitchFamily="34" charset="0"/>
                <a:ea typeface="Noto Sans" panose="020B0502040504020204" pitchFamily="34" charset="0"/>
                <a:cs typeface="Noto Sans" panose="020B0502040504020204" pitchFamily="34" charset="0"/>
                <a:sym typeface="Arial"/>
              </a:rPr>
              <a:t>Privileged liquidity access with a unique pricing power</a:t>
            </a:r>
          </a:p>
          <a:p>
            <a:pPr marL="177800" marR="137160" indent="-177800">
              <a:lnSpc>
                <a:spcPts val="1000"/>
              </a:lnSpc>
              <a:buSzPct val="100000"/>
              <a:buFont typeface="Wingdings"/>
              <a:buChar char="n"/>
            </a:pPr>
            <a:r>
              <a:rPr lang="en-IE" sz="900" spc="0" dirty="0">
                <a:solidFill>
                  <a:srgbClr val="00154E"/>
                </a:solidFill>
                <a:latin typeface="Noto Sans" panose="020B0502040504020204" pitchFamily="34" charset="0"/>
                <a:ea typeface="Noto Sans" panose="020B0502040504020204" pitchFamily="34" charset="0"/>
                <a:cs typeface="Noto Sans" panose="020B0502040504020204" pitchFamily="34" charset="0"/>
              </a:rPr>
              <a:t>Dedicated department to ESG</a:t>
            </a:r>
            <a:r>
              <a:rPr lang="en-IE" sz="900" spc="0" baseline="30000" dirty="0">
                <a:solidFill>
                  <a:srgbClr val="00154E"/>
                </a:solidFill>
                <a:latin typeface="Noto Sans" panose="020B0502040504020204" pitchFamily="34" charset="0"/>
                <a:ea typeface="Noto Sans" panose="020B0502040504020204" pitchFamily="34" charset="0"/>
                <a:cs typeface="Noto Sans" panose="020B0502040504020204" pitchFamily="34" charset="0"/>
              </a:rPr>
              <a:t>[3]</a:t>
            </a:r>
            <a:r>
              <a:rPr lang="en-IE" sz="900" spc="0" dirty="0">
                <a:solidFill>
                  <a:srgbClr val="00154E"/>
                </a:solidFill>
                <a:latin typeface="Noto Sans" panose="020B0502040504020204" pitchFamily="34" charset="0"/>
                <a:ea typeface="Noto Sans" panose="020B0502040504020204" pitchFamily="34" charset="0"/>
                <a:cs typeface="Noto Sans" panose="020B0502040504020204" pitchFamily="34" charset="0"/>
              </a:rPr>
              <a:t> analysis &amp; engagement: 40 ESG analysts.</a:t>
            </a:r>
          </a:p>
        </p:txBody>
      </p:sp>
      <p:sp>
        <p:nvSpPr>
          <p:cNvPr id="28" name="Rectangle 27">
            <a:extLst>
              <a:ext uri="{FF2B5EF4-FFF2-40B4-BE49-F238E27FC236}">
                <a16:creationId xmlns:a16="http://schemas.microsoft.com/office/drawing/2014/main" id="{1F192A67-E06A-F843-5F58-DACB35E71973}"/>
              </a:ext>
            </a:extLst>
          </p:cNvPr>
          <p:cNvSpPr/>
          <p:nvPr/>
        </p:nvSpPr>
        <p:spPr>
          <a:xfrm>
            <a:off x="0" y="7936687"/>
            <a:ext cx="7559675" cy="4691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Google Shape;277;p39">
            <a:extLst>
              <a:ext uri="{FF2B5EF4-FFF2-40B4-BE49-F238E27FC236}">
                <a16:creationId xmlns:a16="http://schemas.microsoft.com/office/drawing/2014/main" id="{7FE44841-6E70-3618-1111-CEC92A54039B}"/>
              </a:ext>
            </a:extLst>
          </p:cNvPr>
          <p:cNvSpPr txBox="1">
            <a:spLocks/>
          </p:cNvSpPr>
          <p:nvPr/>
        </p:nvSpPr>
        <p:spPr>
          <a:xfrm>
            <a:off x="618446" y="7963463"/>
            <a:ext cx="2238300" cy="389700"/>
          </a:xfrm>
          <a:prstGeom prst="rect">
            <a:avLst/>
          </a:prstGeom>
        </p:spPr>
        <p:txBody>
          <a:bodyPr spcFirstLastPara="1" vert="horz" wrap="square" lIns="91425" tIns="91425" rIns="91425" bIns="91425" rtlCol="0" anchor="b" anchorCtr="0">
            <a:noAutofit/>
          </a:bodyPr>
          <a:lstStyle>
            <a:lvl1pPr marL="223838" indent="-217488" algn="l" defTabSz="914400" rtl="0" eaLnBrk="1" latinLnBrk="0" hangingPunct="1">
              <a:lnSpc>
                <a:spcPct val="100000"/>
              </a:lnSpc>
              <a:spcBef>
                <a:spcPts val="1000"/>
              </a:spcBef>
              <a:buClr>
                <a:schemeClr val="accent1"/>
              </a:buClr>
              <a:buSzPct val="130000"/>
              <a:buFont typeface="CambriaMath" charset="0"/>
              <a:buChar char="⎯"/>
              <a:tabLst/>
              <a:defRPr sz="1600" kern="1200">
                <a:solidFill>
                  <a:schemeClr val="tx2"/>
                </a:solidFill>
                <a:latin typeface="+mn-lt"/>
                <a:ea typeface="+mn-ea"/>
                <a:cs typeface="+mn-cs"/>
              </a:defRPr>
            </a:lvl1pPr>
            <a:lvl2pPr marL="401638" indent="-177800" algn="l" defTabSz="914400" rtl="0" eaLnBrk="1" latinLnBrk="0" hangingPunct="1">
              <a:lnSpc>
                <a:spcPct val="100000"/>
              </a:lnSpc>
              <a:spcBef>
                <a:spcPts val="500"/>
              </a:spcBef>
              <a:buClr>
                <a:schemeClr val="accent2"/>
              </a:buClr>
              <a:buFont typeface="CambriaMath" charset="0"/>
              <a:buChar char="⎯"/>
              <a:tabLst/>
              <a:defRPr sz="1400" kern="1200">
                <a:solidFill>
                  <a:schemeClr val="tx2"/>
                </a:solidFill>
                <a:latin typeface="+mn-lt"/>
                <a:ea typeface="+mn-ea"/>
                <a:cs typeface="+mn-cs"/>
              </a:defRPr>
            </a:lvl2pPr>
            <a:lvl3pPr marL="579438" indent="-131763" algn="l" defTabSz="914400" rtl="0" eaLnBrk="1" latinLnBrk="0" hangingPunct="1">
              <a:lnSpc>
                <a:spcPct val="100000"/>
              </a:lnSpc>
              <a:spcBef>
                <a:spcPts val="500"/>
              </a:spcBef>
              <a:buClr>
                <a:schemeClr val="accent2"/>
              </a:buClr>
              <a:buFont typeface="LucidaGrande-Bold" charset="0"/>
              <a:buChar char="⁃"/>
              <a:tabLst/>
              <a:defRPr sz="1200" kern="1200">
                <a:solidFill>
                  <a:schemeClr val="tx2"/>
                </a:solidFill>
                <a:latin typeface="+mn-lt"/>
                <a:ea typeface="+mn-ea"/>
                <a:cs typeface="+mn-cs"/>
              </a:defRPr>
            </a:lvl3pPr>
            <a:lvl4pPr marL="7938" indent="0" algn="l" defTabSz="914400" rtl="0" eaLnBrk="1" latinLnBrk="0" hangingPunct="1">
              <a:lnSpc>
                <a:spcPct val="100000"/>
              </a:lnSpc>
              <a:spcBef>
                <a:spcPts val="500"/>
              </a:spcBef>
              <a:buFont typeface="Arial" charset="0"/>
              <a:buNone/>
              <a:tabLst/>
              <a:defRPr sz="1200" kern="1200">
                <a:solidFill>
                  <a:schemeClr val="tx1"/>
                </a:solidFill>
                <a:latin typeface="+mn-lt"/>
                <a:ea typeface="+mn-ea"/>
                <a:cs typeface="+mn-cs"/>
              </a:defRPr>
            </a:lvl4pPr>
            <a:lvl5pPr marL="7938" indent="0" algn="l" defTabSz="914400" rtl="0" eaLnBrk="1" latinLnBrk="0" hangingPunct="1">
              <a:lnSpc>
                <a:spcPct val="100000"/>
              </a:lnSpc>
              <a:spcBef>
                <a:spcPts val="500"/>
              </a:spcBef>
              <a:buFont typeface="Arial" charset="0"/>
              <a:buNone/>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CambriaMath" charset="0"/>
              <a:buNone/>
            </a:pPr>
            <a:r>
              <a:rPr lang="fr-FR" sz="1200" b="1" dirty="0">
                <a:solidFill>
                  <a:srgbClr val="003C64"/>
                </a:solidFill>
              </a:rPr>
              <a:t>SHORT-DATED CREDIT</a:t>
            </a:r>
          </a:p>
        </p:txBody>
      </p:sp>
      <p:sp>
        <p:nvSpPr>
          <p:cNvPr id="30" name="Google Shape;278;p39">
            <a:extLst>
              <a:ext uri="{FF2B5EF4-FFF2-40B4-BE49-F238E27FC236}">
                <a16:creationId xmlns:a16="http://schemas.microsoft.com/office/drawing/2014/main" id="{C636443B-BD7C-B723-CB61-6E1671F27047}"/>
              </a:ext>
            </a:extLst>
          </p:cNvPr>
          <p:cNvSpPr txBox="1">
            <a:spLocks/>
          </p:cNvSpPr>
          <p:nvPr/>
        </p:nvSpPr>
        <p:spPr>
          <a:xfrm>
            <a:off x="2982235" y="7963463"/>
            <a:ext cx="2238300" cy="389700"/>
          </a:xfrm>
          <a:prstGeom prst="rect">
            <a:avLst/>
          </a:prstGeom>
        </p:spPr>
        <p:txBody>
          <a:bodyPr spcFirstLastPara="1" wrap="square" lIns="91425" tIns="91425" rIns="91425" bIns="91425" anchor="b" anchorCtr="0">
            <a:noAutofit/>
          </a:bodyPr>
          <a:lstStyle>
            <a:lvl1pPr marL="223838" indent="-217488" algn="l" defTabSz="914400" rtl="0" eaLnBrk="1" latinLnBrk="0" hangingPunct="1">
              <a:lnSpc>
                <a:spcPct val="100000"/>
              </a:lnSpc>
              <a:spcBef>
                <a:spcPts val="1000"/>
              </a:spcBef>
              <a:buClr>
                <a:schemeClr val="accent1"/>
              </a:buClr>
              <a:buSzPct val="130000"/>
              <a:buFont typeface="CambriaMath" charset="0"/>
              <a:buChar char="⎯"/>
              <a:tabLst/>
              <a:defRPr sz="1600" kern="1200">
                <a:solidFill>
                  <a:schemeClr val="tx2"/>
                </a:solidFill>
                <a:latin typeface="+mn-lt"/>
                <a:ea typeface="+mn-ea"/>
                <a:cs typeface="+mn-cs"/>
              </a:defRPr>
            </a:lvl1pPr>
            <a:lvl2pPr marL="401638" indent="-177800" algn="l" defTabSz="914400" rtl="0" eaLnBrk="1" latinLnBrk="0" hangingPunct="1">
              <a:lnSpc>
                <a:spcPct val="100000"/>
              </a:lnSpc>
              <a:spcBef>
                <a:spcPts val="500"/>
              </a:spcBef>
              <a:buClr>
                <a:schemeClr val="accent2"/>
              </a:buClr>
              <a:buFont typeface="CambriaMath" charset="0"/>
              <a:buChar char="⎯"/>
              <a:tabLst/>
              <a:defRPr sz="1400" kern="1200">
                <a:solidFill>
                  <a:schemeClr val="tx2"/>
                </a:solidFill>
                <a:latin typeface="+mn-lt"/>
                <a:ea typeface="+mn-ea"/>
                <a:cs typeface="+mn-cs"/>
              </a:defRPr>
            </a:lvl2pPr>
            <a:lvl3pPr marL="579438" indent="-131763" algn="l" defTabSz="914400" rtl="0" eaLnBrk="1" latinLnBrk="0" hangingPunct="1">
              <a:lnSpc>
                <a:spcPct val="100000"/>
              </a:lnSpc>
              <a:spcBef>
                <a:spcPts val="500"/>
              </a:spcBef>
              <a:buClr>
                <a:schemeClr val="accent2"/>
              </a:buClr>
              <a:buFont typeface="LucidaGrande-Bold" charset="0"/>
              <a:buChar char="⁃"/>
              <a:tabLst/>
              <a:defRPr sz="1200" kern="1200">
                <a:solidFill>
                  <a:schemeClr val="tx2"/>
                </a:solidFill>
                <a:latin typeface="+mn-lt"/>
                <a:ea typeface="+mn-ea"/>
                <a:cs typeface="+mn-cs"/>
              </a:defRPr>
            </a:lvl3pPr>
            <a:lvl4pPr marL="7938" indent="0" algn="l" defTabSz="914400" rtl="0" eaLnBrk="1" latinLnBrk="0" hangingPunct="1">
              <a:lnSpc>
                <a:spcPct val="100000"/>
              </a:lnSpc>
              <a:spcBef>
                <a:spcPts val="500"/>
              </a:spcBef>
              <a:buFont typeface="Arial" charset="0"/>
              <a:buNone/>
              <a:tabLst/>
              <a:defRPr sz="1200" kern="1200">
                <a:solidFill>
                  <a:schemeClr val="tx1"/>
                </a:solidFill>
                <a:latin typeface="+mn-lt"/>
                <a:ea typeface="+mn-ea"/>
                <a:cs typeface="+mn-cs"/>
              </a:defRPr>
            </a:lvl4pPr>
            <a:lvl5pPr marL="7938" indent="0" algn="l" defTabSz="914400" rtl="0" eaLnBrk="1" latinLnBrk="0" hangingPunct="1">
              <a:lnSpc>
                <a:spcPct val="100000"/>
              </a:lnSpc>
              <a:spcBef>
                <a:spcPts val="500"/>
              </a:spcBef>
              <a:buFont typeface="Arial" charset="0"/>
              <a:buNone/>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CambriaMath" charset="0"/>
              <a:buNone/>
            </a:pPr>
            <a:r>
              <a:rPr lang="fr-FR" sz="1200" b="1" dirty="0">
                <a:solidFill>
                  <a:srgbClr val="0073A3"/>
                </a:solidFill>
              </a:rPr>
              <a:t>FLEXIBLE &amp; DIVERSE</a:t>
            </a:r>
            <a:r>
              <a:rPr lang="fr-FR" sz="1200" b="1" baseline="30000" dirty="0">
                <a:solidFill>
                  <a:srgbClr val="0073A3"/>
                </a:solidFill>
              </a:rPr>
              <a:t>[2]</a:t>
            </a:r>
          </a:p>
        </p:txBody>
      </p:sp>
      <p:sp>
        <p:nvSpPr>
          <p:cNvPr id="33" name="Google Shape;279;p39">
            <a:extLst>
              <a:ext uri="{FF2B5EF4-FFF2-40B4-BE49-F238E27FC236}">
                <a16:creationId xmlns:a16="http://schemas.microsoft.com/office/drawing/2014/main" id="{03F5A7EC-D8BA-F2FD-5374-AB5D515B8643}"/>
              </a:ext>
            </a:extLst>
          </p:cNvPr>
          <p:cNvSpPr txBox="1">
            <a:spLocks/>
          </p:cNvSpPr>
          <p:nvPr/>
        </p:nvSpPr>
        <p:spPr>
          <a:xfrm>
            <a:off x="5516110" y="7941693"/>
            <a:ext cx="2238300" cy="389700"/>
          </a:xfrm>
          <a:prstGeom prst="rect">
            <a:avLst/>
          </a:prstGeom>
        </p:spPr>
        <p:txBody>
          <a:bodyPr spcFirstLastPara="1" wrap="square" lIns="91425" tIns="91425" rIns="91425" bIns="91425" anchor="b" anchorCtr="0">
            <a:noAutofit/>
          </a:bodyPr>
          <a:lstStyle>
            <a:lvl1pPr marL="223838" indent="-217488" algn="l" defTabSz="914400" rtl="0" eaLnBrk="1" latinLnBrk="0" hangingPunct="1">
              <a:lnSpc>
                <a:spcPct val="100000"/>
              </a:lnSpc>
              <a:spcBef>
                <a:spcPts val="1000"/>
              </a:spcBef>
              <a:buClr>
                <a:schemeClr val="accent1"/>
              </a:buClr>
              <a:buSzPct val="130000"/>
              <a:buFont typeface="CambriaMath" charset="0"/>
              <a:buChar char="⎯"/>
              <a:tabLst/>
              <a:defRPr sz="1600" kern="1200">
                <a:solidFill>
                  <a:schemeClr val="tx2"/>
                </a:solidFill>
                <a:latin typeface="+mn-lt"/>
                <a:ea typeface="+mn-ea"/>
                <a:cs typeface="+mn-cs"/>
              </a:defRPr>
            </a:lvl1pPr>
            <a:lvl2pPr marL="401638" indent="-177800" algn="l" defTabSz="914400" rtl="0" eaLnBrk="1" latinLnBrk="0" hangingPunct="1">
              <a:lnSpc>
                <a:spcPct val="100000"/>
              </a:lnSpc>
              <a:spcBef>
                <a:spcPts val="500"/>
              </a:spcBef>
              <a:buClr>
                <a:schemeClr val="accent2"/>
              </a:buClr>
              <a:buFont typeface="CambriaMath" charset="0"/>
              <a:buChar char="⎯"/>
              <a:tabLst/>
              <a:defRPr sz="1400" kern="1200">
                <a:solidFill>
                  <a:schemeClr val="tx2"/>
                </a:solidFill>
                <a:latin typeface="+mn-lt"/>
                <a:ea typeface="+mn-ea"/>
                <a:cs typeface="+mn-cs"/>
              </a:defRPr>
            </a:lvl2pPr>
            <a:lvl3pPr marL="579438" indent="-131763" algn="l" defTabSz="914400" rtl="0" eaLnBrk="1" latinLnBrk="0" hangingPunct="1">
              <a:lnSpc>
                <a:spcPct val="100000"/>
              </a:lnSpc>
              <a:spcBef>
                <a:spcPts val="500"/>
              </a:spcBef>
              <a:buClr>
                <a:schemeClr val="accent2"/>
              </a:buClr>
              <a:buFont typeface="LucidaGrande-Bold" charset="0"/>
              <a:buChar char="⁃"/>
              <a:tabLst/>
              <a:defRPr sz="1200" kern="1200">
                <a:solidFill>
                  <a:schemeClr val="tx2"/>
                </a:solidFill>
                <a:latin typeface="+mn-lt"/>
                <a:ea typeface="+mn-ea"/>
                <a:cs typeface="+mn-cs"/>
              </a:defRPr>
            </a:lvl3pPr>
            <a:lvl4pPr marL="7938" indent="0" algn="l" defTabSz="914400" rtl="0" eaLnBrk="1" latinLnBrk="0" hangingPunct="1">
              <a:lnSpc>
                <a:spcPct val="100000"/>
              </a:lnSpc>
              <a:spcBef>
                <a:spcPts val="500"/>
              </a:spcBef>
              <a:buFont typeface="Arial" charset="0"/>
              <a:buNone/>
              <a:tabLst/>
              <a:defRPr sz="1200" kern="1200">
                <a:solidFill>
                  <a:schemeClr val="tx1"/>
                </a:solidFill>
                <a:latin typeface="+mn-lt"/>
                <a:ea typeface="+mn-ea"/>
                <a:cs typeface="+mn-cs"/>
              </a:defRPr>
            </a:lvl4pPr>
            <a:lvl5pPr marL="7938" indent="0" algn="l" defTabSz="914400" rtl="0" eaLnBrk="1" latinLnBrk="0" hangingPunct="1">
              <a:lnSpc>
                <a:spcPct val="100000"/>
              </a:lnSpc>
              <a:spcBef>
                <a:spcPts val="500"/>
              </a:spcBef>
              <a:buFont typeface="Arial" charset="0"/>
              <a:buNone/>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CambriaMath" charset="0"/>
              <a:buNone/>
            </a:pPr>
            <a:r>
              <a:rPr lang="fr-FR" sz="1200" b="1" dirty="0">
                <a:solidFill>
                  <a:schemeClr val="accent1"/>
                </a:solidFill>
              </a:rPr>
              <a:t>LOW DURATION</a:t>
            </a:r>
          </a:p>
        </p:txBody>
      </p:sp>
      <p:sp>
        <p:nvSpPr>
          <p:cNvPr id="37" name="Google Shape;296;p39">
            <a:extLst>
              <a:ext uri="{FF2B5EF4-FFF2-40B4-BE49-F238E27FC236}">
                <a16:creationId xmlns:a16="http://schemas.microsoft.com/office/drawing/2014/main" id="{62CA364A-273F-5EB7-CB82-CAE701D3FB97}"/>
              </a:ext>
            </a:extLst>
          </p:cNvPr>
          <p:cNvSpPr txBox="1">
            <a:spLocks/>
          </p:cNvSpPr>
          <p:nvPr/>
        </p:nvSpPr>
        <p:spPr>
          <a:xfrm>
            <a:off x="524069" y="8517455"/>
            <a:ext cx="2368200" cy="1026900"/>
          </a:xfrm>
          <a:prstGeom prst="rect">
            <a:avLst/>
          </a:prstGeom>
        </p:spPr>
        <p:txBody>
          <a:bodyPr spcFirstLastPara="1" wrap="square" lIns="91425" tIns="91425" rIns="91425" bIns="91425" anchor="t" anchorCtr="0">
            <a:noAutofit/>
          </a:bodyPr>
          <a:lstStyle>
            <a:lvl1pPr marL="223838" indent="-217488" algn="l" defTabSz="914400" rtl="0" eaLnBrk="1" latinLnBrk="0" hangingPunct="1">
              <a:lnSpc>
                <a:spcPct val="100000"/>
              </a:lnSpc>
              <a:spcBef>
                <a:spcPts val="1000"/>
              </a:spcBef>
              <a:buClr>
                <a:schemeClr val="accent1"/>
              </a:buClr>
              <a:buSzPct val="130000"/>
              <a:buFont typeface="CambriaMath" charset="0"/>
              <a:buChar char="⎯"/>
              <a:tabLst/>
              <a:defRPr sz="1600" kern="1200">
                <a:solidFill>
                  <a:schemeClr val="tx2"/>
                </a:solidFill>
                <a:latin typeface="+mn-lt"/>
                <a:ea typeface="+mn-ea"/>
                <a:cs typeface="+mn-cs"/>
              </a:defRPr>
            </a:lvl1pPr>
            <a:lvl2pPr marL="401638" indent="-177800" algn="l" defTabSz="914400" rtl="0" eaLnBrk="1" latinLnBrk="0" hangingPunct="1">
              <a:lnSpc>
                <a:spcPct val="100000"/>
              </a:lnSpc>
              <a:spcBef>
                <a:spcPts val="500"/>
              </a:spcBef>
              <a:buClr>
                <a:schemeClr val="accent2"/>
              </a:buClr>
              <a:buFont typeface="CambriaMath" charset="0"/>
              <a:buChar char="⎯"/>
              <a:tabLst/>
              <a:defRPr sz="1400" kern="1200">
                <a:solidFill>
                  <a:schemeClr val="tx2"/>
                </a:solidFill>
                <a:latin typeface="+mn-lt"/>
                <a:ea typeface="+mn-ea"/>
                <a:cs typeface="+mn-cs"/>
              </a:defRPr>
            </a:lvl2pPr>
            <a:lvl3pPr marL="579438" indent="-131763" algn="l" defTabSz="914400" rtl="0" eaLnBrk="1" latinLnBrk="0" hangingPunct="1">
              <a:lnSpc>
                <a:spcPct val="100000"/>
              </a:lnSpc>
              <a:spcBef>
                <a:spcPts val="500"/>
              </a:spcBef>
              <a:buClr>
                <a:schemeClr val="accent2"/>
              </a:buClr>
              <a:buFont typeface="LucidaGrande-Bold" charset="0"/>
              <a:buChar char="⁃"/>
              <a:tabLst/>
              <a:defRPr sz="1200" kern="1200">
                <a:solidFill>
                  <a:schemeClr val="tx2"/>
                </a:solidFill>
                <a:latin typeface="+mn-lt"/>
                <a:ea typeface="+mn-ea"/>
                <a:cs typeface="+mn-cs"/>
              </a:defRPr>
            </a:lvl3pPr>
            <a:lvl4pPr marL="7938" indent="0" algn="l" defTabSz="914400" rtl="0" eaLnBrk="1" latinLnBrk="0" hangingPunct="1">
              <a:lnSpc>
                <a:spcPct val="100000"/>
              </a:lnSpc>
              <a:spcBef>
                <a:spcPts val="500"/>
              </a:spcBef>
              <a:buFont typeface="Arial" charset="0"/>
              <a:buNone/>
              <a:tabLst/>
              <a:defRPr sz="1200" kern="1200">
                <a:solidFill>
                  <a:schemeClr val="tx1"/>
                </a:solidFill>
                <a:latin typeface="+mn-lt"/>
                <a:ea typeface="+mn-ea"/>
                <a:cs typeface="+mn-cs"/>
              </a:defRPr>
            </a:lvl4pPr>
            <a:lvl5pPr marL="7938" indent="0" algn="l" defTabSz="914400" rtl="0" eaLnBrk="1" latinLnBrk="0" hangingPunct="1">
              <a:lnSpc>
                <a:spcPct val="100000"/>
              </a:lnSpc>
              <a:spcBef>
                <a:spcPts val="500"/>
              </a:spcBef>
              <a:buFont typeface="Arial" charset="0"/>
              <a:buNone/>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00" dirty="0"/>
              <a:t>Flexible allocation in </a:t>
            </a:r>
            <a:r>
              <a:rPr lang="en-US" sz="900" b="1" dirty="0">
                <a:solidFill>
                  <a:srgbClr val="003C64"/>
                </a:solidFill>
              </a:rPr>
              <a:t>short dated corporate bonds </a:t>
            </a:r>
            <a:r>
              <a:rPr lang="en-US" sz="900" dirty="0"/>
              <a:t>(up to 5y maturity). </a:t>
            </a:r>
          </a:p>
          <a:p>
            <a:pPr marL="0" indent="0">
              <a:spcBef>
                <a:spcPts val="0"/>
              </a:spcBef>
              <a:buNone/>
            </a:pPr>
            <a:endParaRPr lang="en-US" sz="500" dirty="0"/>
          </a:p>
          <a:p>
            <a:pPr marL="0" indent="0">
              <a:spcBef>
                <a:spcPts val="0"/>
              </a:spcBef>
              <a:buNone/>
            </a:pPr>
            <a:r>
              <a:rPr lang="en-US" sz="900" dirty="0"/>
              <a:t>Benefit from </a:t>
            </a:r>
            <a:r>
              <a:rPr lang="en-US" sz="900" b="1" dirty="0">
                <a:solidFill>
                  <a:srgbClr val="003C64"/>
                </a:solidFill>
              </a:rPr>
              <a:t>limited drawdowns </a:t>
            </a:r>
            <a:r>
              <a:rPr lang="en-US" sz="900" dirty="0"/>
              <a:t>through hedging strategies.</a:t>
            </a:r>
          </a:p>
        </p:txBody>
      </p:sp>
      <p:sp>
        <p:nvSpPr>
          <p:cNvPr id="38" name="Google Shape;297;p39">
            <a:extLst>
              <a:ext uri="{FF2B5EF4-FFF2-40B4-BE49-F238E27FC236}">
                <a16:creationId xmlns:a16="http://schemas.microsoft.com/office/drawing/2014/main" id="{B124A72D-317B-D001-C1BC-786ABE85FB2B}"/>
              </a:ext>
            </a:extLst>
          </p:cNvPr>
          <p:cNvSpPr txBox="1">
            <a:spLocks/>
          </p:cNvSpPr>
          <p:nvPr/>
        </p:nvSpPr>
        <p:spPr>
          <a:xfrm>
            <a:off x="2859848" y="8492785"/>
            <a:ext cx="2238300" cy="1026900"/>
          </a:xfrm>
          <a:prstGeom prst="rect">
            <a:avLst/>
          </a:prstGeom>
        </p:spPr>
        <p:txBody>
          <a:bodyPr spcFirstLastPara="1" wrap="square" lIns="91425" tIns="91425" rIns="91425" bIns="91425" anchor="t" anchorCtr="0">
            <a:noAutofit/>
          </a:bodyPr>
          <a:lstStyle>
            <a:lvl1pPr marL="223838" indent="-217488" algn="l" defTabSz="914400" rtl="0" eaLnBrk="1" latinLnBrk="0" hangingPunct="1">
              <a:lnSpc>
                <a:spcPct val="100000"/>
              </a:lnSpc>
              <a:spcBef>
                <a:spcPts val="1000"/>
              </a:spcBef>
              <a:buClr>
                <a:schemeClr val="accent1"/>
              </a:buClr>
              <a:buSzPct val="130000"/>
              <a:buFont typeface="CambriaMath" charset="0"/>
              <a:buChar char="⎯"/>
              <a:tabLst/>
              <a:defRPr sz="1600" kern="1200">
                <a:solidFill>
                  <a:schemeClr val="tx2"/>
                </a:solidFill>
                <a:latin typeface="+mn-lt"/>
                <a:ea typeface="+mn-ea"/>
                <a:cs typeface="+mn-cs"/>
              </a:defRPr>
            </a:lvl1pPr>
            <a:lvl2pPr marL="401638" indent="-177800" algn="l" defTabSz="914400" rtl="0" eaLnBrk="1" latinLnBrk="0" hangingPunct="1">
              <a:lnSpc>
                <a:spcPct val="100000"/>
              </a:lnSpc>
              <a:spcBef>
                <a:spcPts val="500"/>
              </a:spcBef>
              <a:buClr>
                <a:schemeClr val="accent2"/>
              </a:buClr>
              <a:buFont typeface="CambriaMath" charset="0"/>
              <a:buChar char="⎯"/>
              <a:tabLst/>
              <a:defRPr sz="1400" kern="1200">
                <a:solidFill>
                  <a:schemeClr val="tx2"/>
                </a:solidFill>
                <a:latin typeface="+mn-lt"/>
                <a:ea typeface="+mn-ea"/>
                <a:cs typeface="+mn-cs"/>
              </a:defRPr>
            </a:lvl2pPr>
            <a:lvl3pPr marL="579438" indent="-131763" algn="l" defTabSz="914400" rtl="0" eaLnBrk="1" latinLnBrk="0" hangingPunct="1">
              <a:lnSpc>
                <a:spcPct val="100000"/>
              </a:lnSpc>
              <a:spcBef>
                <a:spcPts val="500"/>
              </a:spcBef>
              <a:buClr>
                <a:schemeClr val="accent2"/>
              </a:buClr>
              <a:buFont typeface="LucidaGrande-Bold" charset="0"/>
              <a:buChar char="⁃"/>
              <a:tabLst/>
              <a:defRPr sz="1200" kern="1200">
                <a:solidFill>
                  <a:schemeClr val="tx2"/>
                </a:solidFill>
                <a:latin typeface="+mn-lt"/>
                <a:ea typeface="+mn-ea"/>
                <a:cs typeface="+mn-cs"/>
              </a:defRPr>
            </a:lvl3pPr>
            <a:lvl4pPr marL="7938" indent="0" algn="l" defTabSz="914400" rtl="0" eaLnBrk="1" latinLnBrk="0" hangingPunct="1">
              <a:lnSpc>
                <a:spcPct val="100000"/>
              </a:lnSpc>
              <a:spcBef>
                <a:spcPts val="500"/>
              </a:spcBef>
              <a:buFont typeface="Arial" charset="0"/>
              <a:buNone/>
              <a:tabLst/>
              <a:defRPr sz="1200" kern="1200">
                <a:solidFill>
                  <a:schemeClr val="tx1"/>
                </a:solidFill>
                <a:latin typeface="+mn-lt"/>
                <a:ea typeface="+mn-ea"/>
                <a:cs typeface="+mn-cs"/>
              </a:defRPr>
            </a:lvl4pPr>
            <a:lvl5pPr marL="7938" indent="0" algn="l" defTabSz="914400" rtl="0" eaLnBrk="1" latinLnBrk="0" hangingPunct="1">
              <a:lnSpc>
                <a:spcPct val="100000"/>
              </a:lnSpc>
              <a:spcBef>
                <a:spcPts val="500"/>
              </a:spcBef>
              <a:buFont typeface="Arial" charset="0"/>
              <a:buNone/>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00" b="1" dirty="0">
                <a:solidFill>
                  <a:srgbClr val="0073A3"/>
                </a:solidFill>
              </a:rPr>
              <a:t>Flexible allocation </a:t>
            </a:r>
            <a:r>
              <a:rPr lang="en-US" sz="900" dirty="0"/>
              <a:t>across a large variety of credit segments (High Yield (HY) , Senior, Subordinate Debt). </a:t>
            </a:r>
          </a:p>
          <a:p>
            <a:pPr marL="0" indent="0">
              <a:spcBef>
                <a:spcPts val="0"/>
              </a:spcBef>
              <a:buNone/>
            </a:pPr>
            <a:endParaRPr lang="en-US" sz="500" dirty="0"/>
          </a:p>
          <a:p>
            <a:pPr marL="0" indent="0">
              <a:spcBef>
                <a:spcPts val="0"/>
              </a:spcBef>
              <a:buNone/>
            </a:pPr>
            <a:r>
              <a:rPr lang="en-US" sz="900" b="1" dirty="0">
                <a:solidFill>
                  <a:srgbClr val="0073A3"/>
                </a:solidFill>
              </a:rPr>
              <a:t>Average Investment Grade </a:t>
            </a:r>
            <a:r>
              <a:rPr lang="en-US" sz="900" dirty="0"/>
              <a:t>(IG) rating</a:t>
            </a:r>
          </a:p>
          <a:p>
            <a:pPr marL="0" indent="0">
              <a:spcBef>
                <a:spcPts val="0"/>
              </a:spcBef>
              <a:buNone/>
            </a:pPr>
            <a:endParaRPr lang="en-US" sz="900" dirty="0"/>
          </a:p>
          <a:p>
            <a:pPr marL="0" indent="0">
              <a:spcBef>
                <a:spcPts val="0"/>
              </a:spcBef>
              <a:buNone/>
            </a:pPr>
            <a:endParaRPr lang="en-US" sz="900" dirty="0"/>
          </a:p>
        </p:txBody>
      </p:sp>
      <p:sp>
        <p:nvSpPr>
          <p:cNvPr id="40" name="Google Shape;298;p39">
            <a:extLst>
              <a:ext uri="{FF2B5EF4-FFF2-40B4-BE49-F238E27FC236}">
                <a16:creationId xmlns:a16="http://schemas.microsoft.com/office/drawing/2014/main" id="{7AFE2B30-B82F-7BDF-4AED-AB8AF59E1CFA}"/>
              </a:ext>
            </a:extLst>
          </p:cNvPr>
          <p:cNvSpPr txBox="1">
            <a:spLocks/>
          </p:cNvSpPr>
          <p:nvPr/>
        </p:nvSpPr>
        <p:spPr>
          <a:xfrm>
            <a:off x="5400916" y="8532639"/>
            <a:ext cx="2019809" cy="1026900"/>
          </a:xfrm>
          <a:prstGeom prst="rect">
            <a:avLst/>
          </a:prstGeom>
        </p:spPr>
        <p:txBody>
          <a:bodyPr spcFirstLastPara="1" wrap="square" lIns="91425" tIns="91425" rIns="91425" bIns="91425" anchor="t" anchorCtr="0">
            <a:noAutofit/>
          </a:bodyPr>
          <a:lstStyle>
            <a:lvl1pPr marL="223838" indent="-217488" algn="l" defTabSz="914400" rtl="0" eaLnBrk="1" latinLnBrk="0" hangingPunct="1">
              <a:lnSpc>
                <a:spcPct val="100000"/>
              </a:lnSpc>
              <a:spcBef>
                <a:spcPts val="1000"/>
              </a:spcBef>
              <a:buClr>
                <a:schemeClr val="accent1"/>
              </a:buClr>
              <a:buSzPct val="130000"/>
              <a:buFont typeface="CambriaMath" charset="0"/>
              <a:buChar char="⎯"/>
              <a:tabLst/>
              <a:defRPr sz="1600" kern="1200">
                <a:solidFill>
                  <a:schemeClr val="tx2"/>
                </a:solidFill>
                <a:latin typeface="+mn-lt"/>
                <a:ea typeface="+mn-ea"/>
                <a:cs typeface="+mn-cs"/>
              </a:defRPr>
            </a:lvl1pPr>
            <a:lvl2pPr marL="401638" indent="-177800" algn="l" defTabSz="914400" rtl="0" eaLnBrk="1" latinLnBrk="0" hangingPunct="1">
              <a:lnSpc>
                <a:spcPct val="100000"/>
              </a:lnSpc>
              <a:spcBef>
                <a:spcPts val="500"/>
              </a:spcBef>
              <a:buClr>
                <a:schemeClr val="accent2"/>
              </a:buClr>
              <a:buFont typeface="CambriaMath" charset="0"/>
              <a:buChar char="⎯"/>
              <a:tabLst/>
              <a:defRPr sz="1400" kern="1200">
                <a:solidFill>
                  <a:schemeClr val="tx2"/>
                </a:solidFill>
                <a:latin typeface="+mn-lt"/>
                <a:ea typeface="+mn-ea"/>
                <a:cs typeface="+mn-cs"/>
              </a:defRPr>
            </a:lvl2pPr>
            <a:lvl3pPr marL="579438" indent="-131763" algn="l" defTabSz="914400" rtl="0" eaLnBrk="1" latinLnBrk="0" hangingPunct="1">
              <a:lnSpc>
                <a:spcPct val="100000"/>
              </a:lnSpc>
              <a:spcBef>
                <a:spcPts val="500"/>
              </a:spcBef>
              <a:buClr>
                <a:schemeClr val="accent2"/>
              </a:buClr>
              <a:buFont typeface="LucidaGrande-Bold" charset="0"/>
              <a:buChar char="⁃"/>
              <a:tabLst/>
              <a:defRPr sz="1200" kern="1200">
                <a:solidFill>
                  <a:schemeClr val="tx2"/>
                </a:solidFill>
                <a:latin typeface="+mn-lt"/>
                <a:ea typeface="+mn-ea"/>
                <a:cs typeface="+mn-cs"/>
              </a:defRPr>
            </a:lvl3pPr>
            <a:lvl4pPr marL="7938" indent="0" algn="l" defTabSz="914400" rtl="0" eaLnBrk="1" latinLnBrk="0" hangingPunct="1">
              <a:lnSpc>
                <a:spcPct val="100000"/>
              </a:lnSpc>
              <a:spcBef>
                <a:spcPts val="500"/>
              </a:spcBef>
              <a:buFont typeface="Arial" charset="0"/>
              <a:buNone/>
              <a:tabLst/>
              <a:defRPr sz="1200" kern="1200">
                <a:solidFill>
                  <a:schemeClr val="tx1"/>
                </a:solidFill>
                <a:latin typeface="+mn-lt"/>
                <a:ea typeface="+mn-ea"/>
                <a:cs typeface="+mn-cs"/>
              </a:defRPr>
            </a:lvl4pPr>
            <a:lvl5pPr marL="7938" indent="0" algn="l" defTabSz="914400" rtl="0" eaLnBrk="1" latinLnBrk="0" hangingPunct="1">
              <a:lnSpc>
                <a:spcPct val="100000"/>
              </a:lnSpc>
              <a:spcBef>
                <a:spcPts val="500"/>
              </a:spcBef>
              <a:buFont typeface="Arial" charset="0"/>
              <a:buNone/>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900" b="1" dirty="0">
                <a:solidFill>
                  <a:schemeClr val="accent1"/>
                </a:solidFill>
              </a:rPr>
              <a:t>Adaptative approach, </a:t>
            </a:r>
            <a:r>
              <a:rPr lang="en-US" sz="900" dirty="0"/>
              <a:t>designed to benefit from changing interest rates</a:t>
            </a:r>
          </a:p>
          <a:p>
            <a:pPr marL="0" indent="0">
              <a:spcBef>
                <a:spcPts val="0"/>
              </a:spcBef>
              <a:buNone/>
            </a:pPr>
            <a:endParaRPr lang="en-US" sz="500" dirty="0"/>
          </a:p>
          <a:p>
            <a:pPr marL="0" indent="0">
              <a:spcBef>
                <a:spcPts val="0"/>
              </a:spcBef>
              <a:buNone/>
            </a:pPr>
            <a:r>
              <a:rPr lang="en-US" sz="900" b="1" dirty="0">
                <a:solidFill>
                  <a:schemeClr val="accent1"/>
                </a:solidFill>
              </a:rPr>
              <a:t>Duration range [-2:2] </a:t>
            </a:r>
          </a:p>
        </p:txBody>
      </p:sp>
      <p:cxnSp>
        <p:nvCxnSpPr>
          <p:cNvPr id="43" name="Connecteur droit 3">
            <a:extLst>
              <a:ext uri="{FF2B5EF4-FFF2-40B4-BE49-F238E27FC236}">
                <a16:creationId xmlns:a16="http://schemas.microsoft.com/office/drawing/2014/main" id="{FF5FFB6A-6445-E854-616F-206588230027}"/>
              </a:ext>
            </a:extLst>
          </p:cNvPr>
          <p:cNvCxnSpPr/>
          <p:nvPr/>
        </p:nvCxnSpPr>
        <p:spPr>
          <a:xfrm>
            <a:off x="597693" y="7924427"/>
            <a:ext cx="2094821" cy="0"/>
          </a:xfrm>
          <a:prstGeom prst="line">
            <a:avLst/>
          </a:prstGeom>
          <a:ln w="19050">
            <a:solidFill>
              <a:srgbClr val="003C64"/>
            </a:solidFill>
          </a:ln>
        </p:spPr>
        <p:style>
          <a:lnRef idx="1">
            <a:schemeClr val="accent1"/>
          </a:lnRef>
          <a:fillRef idx="0">
            <a:schemeClr val="accent1"/>
          </a:fillRef>
          <a:effectRef idx="0">
            <a:schemeClr val="accent1"/>
          </a:effectRef>
          <a:fontRef idx="minor">
            <a:schemeClr val="tx1"/>
          </a:fontRef>
        </p:style>
      </p:cxnSp>
      <p:cxnSp>
        <p:nvCxnSpPr>
          <p:cNvPr id="44" name="Connecteur droit 38">
            <a:extLst>
              <a:ext uri="{FF2B5EF4-FFF2-40B4-BE49-F238E27FC236}">
                <a16:creationId xmlns:a16="http://schemas.microsoft.com/office/drawing/2014/main" id="{B8ACC13A-0A2C-0D1E-DB91-F6BA714AE94A}"/>
              </a:ext>
            </a:extLst>
          </p:cNvPr>
          <p:cNvCxnSpPr/>
          <p:nvPr/>
        </p:nvCxnSpPr>
        <p:spPr>
          <a:xfrm flipV="1">
            <a:off x="2982235" y="7925972"/>
            <a:ext cx="2016497" cy="2198"/>
          </a:xfrm>
          <a:prstGeom prst="line">
            <a:avLst/>
          </a:prstGeom>
          <a:ln w="19050">
            <a:solidFill>
              <a:srgbClr val="0073A3"/>
            </a:solidFill>
          </a:ln>
        </p:spPr>
        <p:style>
          <a:lnRef idx="1">
            <a:schemeClr val="accent1"/>
          </a:lnRef>
          <a:fillRef idx="0">
            <a:schemeClr val="accent1"/>
          </a:fillRef>
          <a:effectRef idx="0">
            <a:schemeClr val="accent1"/>
          </a:effectRef>
          <a:fontRef idx="minor">
            <a:schemeClr val="tx1"/>
          </a:fontRef>
        </p:style>
      </p:cxnSp>
      <p:cxnSp>
        <p:nvCxnSpPr>
          <p:cNvPr id="45" name="Connecteur droit 39">
            <a:extLst>
              <a:ext uri="{FF2B5EF4-FFF2-40B4-BE49-F238E27FC236}">
                <a16:creationId xmlns:a16="http://schemas.microsoft.com/office/drawing/2014/main" id="{3B0AE306-19A0-2E29-CBAF-D692554C6BC7}"/>
              </a:ext>
            </a:extLst>
          </p:cNvPr>
          <p:cNvCxnSpPr/>
          <p:nvPr/>
        </p:nvCxnSpPr>
        <p:spPr>
          <a:xfrm>
            <a:off x="5263848" y="7924795"/>
            <a:ext cx="190392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7" name="Google Shape;9306;p69">
            <a:extLst>
              <a:ext uri="{FF2B5EF4-FFF2-40B4-BE49-F238E27FC236}">
                <a16:creationId xmlns:a16="http://schemas.microsoft.com/office/drawing/2014/main" id="{8FAC3497-83DF-9883-D938-2C863D62D97C}"/>
              </a:ext>
            </a:extLst>
          </p:cNvPr>
          <p:cNvSpPr/>
          <p:nvPr/>
        </p:nvSpPr>
        <p:spPr>
          <a:xfrm>
            <a:off x="3682093" y="7418640"/>
            <a:ext cx="510363" cy="468501"/>
          </a:xfrm>
          <a:custGeom>
            <a:avLst/>
            <a:gdLst/>
            <a:ahLst/>
            <a:cxnLst/>
            <a:rect l="l" t="t" r="r" b="b"/>
            <a:pathLst>
              <a:path w="11973" h="11957" extrusionOk="0">
                <a:moveTo>
                  <a:pt x="5986" y="748"/>
                </a:moveTo>
                <a:lnTo>
                  <a:pt x="8003" y="1756"/>
                </a:lnTo>
                <a:lnTo>
                  <a:pt x="5986" y="2796"/>
                </a:lnTo>
                <a:lnTo>
                  <a:pt x="4002" y="1756"/>
                </a:lnTo>
                <a:lnTo>
                  <a:pt x="5986" y="748"/>
                </a:lnTo>
                <a:close/>
                <a:moveTo>
                  <a:pt x="3561" y="2324"/>
                </a:moveTo>
                <a:lnTo>
                  <a:pt x="5671" y="3395"/>
                </a:lnTo>
                <a:lnTo>
                  <a:pt x="5671" y="6136"/>
                </a:lnTo>
                <a:lnTo>
                  <a:pt x="3561" y="5064"/>
                </a:lnTo>
                <a:lnTo>
                  <a:pt x="3561" y="2324"/>
                </a:lnTo>
                <a:close/>
                <a:moveTo>
                  <a:pt x="8475" y="2324"/>
                </a:moveTo>
                <a:lnTo>
                  <a:pt x="8475" y="5064"/>
                </a:lnTo>
                <a:lnTo>
                  <a:pt x="6364" y="6136"/>
                </a:lnTo>
                <a:lnTo>
                  <a:pt x="6364" y="3395"/>
                </a:lnTo>
                <a:lnTo>
                  <a:pt x="8475" y="2324"/>
                </a:lnTo>
                <a:close/>
                <a:moveTo>
                  <a:pt x="3214" y="5663"/>
                </a:moveTo>
                <a:lnTo>
                  <a:pt x="5230" y="6703"/>
                </a:lnTo>
                <a:lnTo>
                  <a:pt x="3214" y="7711"/>
                </a:lnTo>
                <a:lnTo>
                  <a:pt x="1166" y="6703"/>
                </a:lnTo>
                <a:lnTo>
                  <a:pt x="3214" y="5663"/>
                </a:lnTo>
                <a:close/>
                <a:moveTo>
                  <a:pt x="8822" y="5663"/>
                </a:moveTo>
                <a:lnTo>
                  <a:pt x="10870" y="6703"/>
                </a:lnTo>
                <a:lnTo>
                  <a:pt x="8822" y="7711"/>
                </a:lnTo>
                <a:lnTo>
                  <a:pt x="6837" y="6703"/>
                </a:lnTo>
                <a:lnTo>
                  <a:pt x="8822" y="5663"/>
                </a:lnTo>
                <a:close/>
                <a:moveTo>
                  <a:pt x="5671" y="7238"/>
                </a:moveTo>
                <a:lnTo>
                  <a:pt x="5671" y="9948"/>
                </a:lnTo>
                <a:lnTo>
                  <a:pt x="3561" y="11019"/>
                </a:lnTo>
                <a:lnTo>
                  <a:pt x="3561" y="8309"/>
                </a:lnTo>
                <a:lnTo>
                  <a:pt x="5671" y="7238"/>
                </a:lnTo>
                <a:close/>
                <a:moveTo>
                  <a:pt x="11311" y="7238"/>
                </a:moveTo>
                <a:lnTo>
                  <a:pt x="11311" y="10011"/>
                </a:lnTo>
                <a:lnTo>
                  <a:pt x="9200" y="11050"/>
                </a:lnTo>
                <a:lnTo>
                  <a:pt x="9200" y="8309"/>
                </a:lnTo>
                <a:lnTo>
                  <a:pt x="11311" y="7238"/>
                </a:lnTo>
                <a:close/>
                <a:moveTo>
                  <a:pt x="725" y="7270"/>
                </a:moveTo>
                <a:lnTo>
                  <a:pt x="2836" y="8341"/>
                </a:lnTo>
                <a:lnTo>
                  <a:pt x="2836" y="11082"/>
                </a:lnTo>
                <a:lnTo>
                  <a:pt x="725" y="10042"/>
                </a:lnTo>
                <a:lnTo>
                  <a:pt x="725" y="7270"/>
                </a:lnTo>
                <a:close/>
                <a:moveTo>
                  <a:pt x="6364" y="7270"/>
                </a:moveTo>
                <a:lnTo>
                  <a:pt x="8475" y="8341"/>
                </a:lnTo>
                <a:lnTo>
                  <a:pt x="8475" y="11082"/>
                </a:lnTo>
                <a:lnTo>
                  <a:pt x="6364" y="10042"/>
                </a:lnTo>
                <a:lnTo>
                  <a:pt x="6364" y="7270"/>
                </a:lnTo>
                <a:close/>
                <a:moveTo>
                  <a:pt x="5998" y="0"/>
                </a:moveTo>
                <a:cubicBezTo>
                  <a:pt x="5947" y="0"/>
                  <a:pt x="5892" y="8"/>
                  <a:pt x="5829" y="24"/>
                </a:cubicBezTo>
                <a:lnTo>
                  <a:pt x="3056" y="1441"/>
                </a:lnTo>
                <a:cubicBezTo>
                  <a:pt x="2930" y="1536"/>
                  <a:pt x="2836" y="1662"/>
                  <a:pt x="2836" y="1756"/>
                </a:cubicBezTo>
                <a:lnTo>
                  <a:pt x="2836" y="5064"/>
                </a:lnTo>
                <a:lnTo>
                  <a:pt x="221" y="6388"/>
                </a:lnTo>
                <a:cubicBezTo>
                  <a:pt x="95" y="6451"/>
                  <a:pt x="0" y="6577"/>
                  <a:pt x="0" y="6703"/>
                </a:cubicBezTo>
                <a:lnTo>
                  <a:pt x="0" y="10200"/>
                </a:lnTo>
                <a:cubicBezTo>
                  <a:pt x="0" y="10326"/>
                  <a:pt x="95" y="10420"/>
                  <a:pt x="221" y="10515"/>
                </a:cubicBezTo>
                <a:lnTo>
                  <a:pt x="3056" y="11933"/>
                </a:lnTo>
                <a:cubicBezTo>
                  <a:pt x="3088" y="11948"/>
                  <a:pt x="3135" y="11956"/>
                  <a:pt x="3190" y="11956"/>
                </a:cubicBezTo>
                <a:cubicBezTo>
                  <a:pt x="3245" y="11956"/>
                  <a:pt x="3308" y="11948"/>
                  <a:pt x="3371" y="11933"/>
                </a:cubicBezTo>
                <a:lnTo>
                  <a:pt x="5986" y="10578"/>
                </a:lnTo>
                <a:lnTo>
                  <a:pt x="8633" y="11933"/>
                </a:lnTo>
                <a:cubicBezTo>
                  <a:pt x="8680" y="11948"/>
                  <a:pt x="8727" y="11956"/>
                  <a:pt x="8779" y="11956"/>
                </a:cubicBezTo>
                <a:cubicBezTo>
                  <a:pt x="8830" y="11956"/>
                  <a:pt x="8885" y="11948"/>
                  <a:pt x="8948" y="11933"/>
                </a:cubicBezTo>
                <a:lnTo>
                  <a:pt x="11783" y="10515"/>
                </a:lnTo>
                <a:cubicBezTo>
                  <a:pt x="11909" y="10420"/>
                  <a:pt x="11972" y="10326"/>
                  <a:pt x="11972" y="10200"/>
                </a:cubicBezTo>
                <a:lnTo>
                  <a:pt x="11972" y="6703"/>
                </a:lnTo>
                <a:cubicBezTo>
                  <a:pt x="11972" y="6577"/>
                  <a:pt x="11941" y="6451"/>
                  <a:pt x="11783" y="6388"/>
                </a:cubicBezTo>
                <a:lnTo>
                  <a:pt x="9137" y="5064"/>
                </a:lnTo>
                <a:lnTo>
                  <a:pt x="9137" y="1756"/>
                </a:lnTo>
                <a:cubicBezTo>
                  <a:pt x="9137" y="1662"/>
                  <a:pt x="9074" y="1536"/>
                  <a:pt x="8948" y="1441"/>
                </a:cubicBezTo>
                <a:lnTo>
                  <a:pt x="6144" y="24"/>
                </a:lnTo>
                <a:cubicBezTo>
                  <a:pt x="6097" y="8"/>
                  <a:pt x="6049" y="0"/>
                  <a:pt x="5998" y="0"/>
                </a:cubicBezTo>
                <a:close/>
              </a:path>
            </a:pathLst>
          </a:custGeom>
          <a:solidFill>
            <a:srgbClr val="0073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8363;p67">
            <a:extLst>
              <a:ext uri="{FF2B5EF4-FFF2-40B4-BE49-F238E27FC236}">
                <a16:creationId xmlns:a16="http://schemas.microsoft.com/office/drawing/2014/main" id="{30B35C2A-436D-9A7D-40D0-96641454E677}"/>
              </a:ext>
            </a:extLst>
          </p:cNvPr>
          <p:cNvGrpSpPr/>
          <p:nvPr/>
        </p:nvGrpSpPr>
        <p:grpSpPr>
          <a:xfrm>
            <a:off x="1340161" y="7414995"/>
            <a:ext cx="534776" cy="471118"/>
            <a:chOff x="-62150375" y="2664925"/>
            <a:chExt cx="316650" cy="318225"/>
          </a:xfrm>
          <a:solidFill>
            <a:srgbClr val="003C64"/>
          </a:solidFill>
        </p:grpSpPr>
        <p:sp>
          <p:nvSpPr>
            <p:cNvPr id="49" name="Google Shape;8364;p67">
              <a:extLst>
                <a:ext uri="{FF2B5EF4-FFF2-40B4-BE49-F238E27FC236}">
                  <a16:creationId xmlns:a16="http://schemas.microsoft.com/office/drawing/2014/main" id="{F4ABA84B-E3DE-1653-0832-A2EC348BBFCD}"/>
                </a:ext>
              </a:extLst>
            </p:cNvPr>
            <p:cNvSpPr/>
            <p:nvPr/>
          </p:nvSpPr>
          <p:spPr>
            <a:xfrm>
              <a:off x="-62150375" y="2961850"/>
              <a:ext cx="316650" cy="21300"/>
            </a:xfrm>
            <a:custGeom>
              <a:avLst/>
              <a:gdLst/>
              <a:ahLst/>
              <a:cxnLst/>
              <a:rect l="l" t="t" r="r" b="b"/>
              <a:pathLst>
                <a:path w="12666" h="852" extrusionOk="0">
                  <a:moveTo>
                    <a:pt x="379" y="0"/>
                  </a:moveTo>
                  <a:cubicBezTo>
                    <a:pt x="158" y="0"/>
                    <a:pt x="1" y="189"/>
                    <a:pt x="1" y="410"/>
                  </a:cubicBezTo>
                  <a:cubicBezTo>
                    <a:pt x="1" y="662"/>
                    <a:pt x="190" y="851"/>
                    <a:pt x="379" y="851"/>
                  </a:cubicBezTo>
                  <a:lnTo>
                    <a:pt x="12225" y="851"/>
                  </a:lnTo>
                  <a:cubicBezTo>
                    <a:pt x="12477" y="851"/>
                    <a:pt x="12634" y="662"/>
                    <a:pt x="12634" y="410"/>
                  </a:cubicBezTo>
                  <a:cubicBezTo>
                    <a:pt x="12666" y="158"/>
                    <a:pt x="12477" y="0"/>
                    <a:pt x="122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365;p67">
              <a:extLst>
                <a:ext uri="{FF2B5EF4-FFF2-40B4-BE49-F238E27FC236}">
                  <a16:creationId xmlns:a16="http://schemas.microsoft.com/office/drawing/2014/main" id="{E1FE1225-F1FE-121B-1B0B-477377996715}"/>
                </a:ext>
              </a:extLst>
            </p:cNvPr>
            <p:cNvSpPr/>
            <p:nvPr/>
          </p:nvSpPr>
          <p:spPr>
            <a:xfrm>
              <a:off x="-62150375" y="2838200"/>
              <a:ext cx="82725" cy="102400"/>
            </a:xfrm>
            <a:custGeom>
              <a:avLst/>
              <a:gdLst/>
              <a:ahLst/>
              <a:cxnLst/>
              <a:rect l="l" t="t" r="r" b="b"/>
              <a:pathLst>
                <a:path w="3309" h="4096" extrusionOk="0">
                  <a:moveTo>
                    <a:pt x="2363" y="756"/>
                  </a:moveTo>
                  <a:cubicBezTo>
                    <a:pt x="2427" y="756"/>
                    <a:pt x="2521" y="851"/>
                    <a:pt x="2521" y="914"/>
                  </a:cubicBezTo>
                  <a:lnTo>
                    <a:pt x="2521" y="3119"/>
                  </a:lnTo>
                  <a:cubicBezTo>
                    <a:pt x="2521" y="3214"/>
                    <a:pt x="2427" y="3245"/>
                    <a:pt x="2363" y="3245"/>
                  </a:cubicBezTo>
                  <a:lnTo>
                    <a:pt x="977" y="3245"/>
                  </a:lnTo>
                  <a:cubicBezTo>
                    <a:pt x="883" y="3245"/>
                    <a:pt x="820" y="3151"/>
                    <a:pt x="820" y="3119"/>
                  </a:cubicBezTo>
                  <a:lnTo>
                    <a:pt x="820" y="914"/>
                  </a:lnTo>
                  <a:cubicBezTo>
                    <a:pt x="820" y="851"/>
                    <a:pt x="883" y="756"/>
                    <a:pt x="977" y="756"/>
                  </a:cubicBezTo>
                  <a:close/>
                  <a:moveTo>
                    <a:pt x="946" y="0"/>
                  </a:moveTo>
                  <a:cubicBezTo>
                    <a:pt x="379" y="0"/>
                    <a:pt x="1" y="441"/>
                    <a:pt x="1" y="945"/>
                  </a:cubicBezTo>
                  <a:lnTo>
                    <a:pt x="1" y="3151"/>
                  </a:lnTo>
                  <a:cubicBezTo>
                    <a:pt x="1" y="3686"/>
                    <a:pt x="410" y="4096"/>
                    <a:pt x="946" y="4096"/>
                  </a:cubicBezTo>
                  <a:lnTo>
                    <a:pt x="2300" y="4096"/>
                  </a:lnTo>
                  <a:cubicBezTo>
                    <a:pt x="2868" y="4096"/>
                    <a:pt x="3309" y="3686"/>
                    <a:pt x="3309" y="3151"/>
                  </a:cubicBezTo>
                  <a:lnTo>
                    <a:pt x="3309" y="945"/>
                  </a:lnTo>
                  <a:cubicBezTo>
                    <a:pt x="3309" y="410"/>
                    <a:pt x="2868" y="0"/>
                    <a:pt x="23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366;p67">
              <a:extLst>
                <a:ext uri="{FF2B5EF4-FFF2-40B4-BE49-F238E27FC236}">
                  <a16:creationId xmlns:a16="http://schemas.microsoft.com/office/drawing/2014/main" id="{D6E3810F-DC61-6FBC-F072-351C36652345}"/>
                </a:ext>
              </a:extLst>
            </p:cNvPr>
            <p:cNvSpPr/>
            <p:nvPr/>
          </p:nvSpPr>
          <p:spPr>
            <a:xfrm>
              <a:off x="-62033800" y="2664925"/>
              <a:ext cx="82725" cy="274900"/>
            </a:xfrm>
            <a:custGeom>
              <a:avLst/>
              <a:gdLst/>
              <a:ahLst/>
              <a:cxnLst/>
              <a:rect l="l" t="t" r="r" b="b"/>
              <a:pathLst>
                <a:path w="3309" h="10996" extrusionOk="0">
                  <a:moveTo>
                    <a:pt x="2332" y="788"/>
                  </a:moveTo>
                  <a:cubicBezTo>
                    <a:pt x="2426" y="851"/>
                    <a:pt x="2489" y="882"/>
                    <a:pt x="2489" y="945"/>
                  </a:cubicBezTo>
                  <a:lnTo>
                    <a:pt x="2489" y="10050"/>
                  </a:lnTo>
                  <a:cubicBezTo>
                    <a:pt x="2489" y="10145"/>
                    <a:pt x="2426" y="10176"/>
                    <a:pt x="2332" y="10176"/>
                  </a:cubicBezTo>
                  <a:lnTo>
                    <a:pt x="946" y="10176"/>
                  </a:lnTo>
                  <a:cubicBezTo>
                    <a:pt x="882" y="10176"/>
                    <a:pt x="851" y="10082"/>
                    <a:pt x="851" y="10050"/>
                  </a:cubicBezTo>
                  <a:lnTo>
                    <a:pt x="851" y="945"/>
                  </a:lnTo>
                  <a:cubicBezTo>
                    <a:pt x="851" y="882"/>
                    <a:pt x="914" y="788"/>
                    <a:pt x="946" y="788"/>
                  </a:cubicBezTo>
                  <a:close/>
                  <a:moveTo>
                    <a:pt x="946" y="0"/>
                  </a:moveTo>
                  <a:cubicBezTo>
                    <a:pt x="410" y="0"/>
                    <a:pt x="0" y="441"/>
                    <a:pt x="0" y="945"/>
                  </a:cubicBezTo>
                  <a:lnTo>
                    <a:pt x="0" y="10050"/>
                  </a:lnTo>
                  <a:cubicBezTo>
                    <a:pt x="0" y="10617"/>
                    <a:pt x="441" y="10995"/>
                    <a:pt x="946" y="10995"/>
                  </a:cubicBezTo>
                  <a:lnTo>
                    <a:pt x="2332" y="10995"/>
                  </a:lnTo>
                  <a:cubicBezTo>
                    <a:pt x="2899" y="10995"/>
                    <a:pt x="3308" y="10554"/>
                    <a:pt x="3308" y="10050"/>
                  </a:cubicBezTo>
                  <a:lnTo>
                    <a:pt x="3308" y="945"/>
                  </a:lnTo>
                  <a:cubicBezTo>
                    <a:pt x="3308" y="410"/>
                    <a:pt x="2899" y="0"/>
                    <a:pt x="23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367;p67">
              <a:extLst>
                <a:ext uri="{FF2B5EF4-FFF2-40B4-BE49-F238E27FC236}">
                  <a16:creationId xmlns:a16="http://schemas.microsoft.com/office/drawing/2014/main" id="{518ED99C-41D8-1894-607A-B74CF7F854A6}"/>
                </a:ext>
              </a:extLst>
            </p:cNvPr>
            <p:cNvSpPr/>
            <p:nvPr/>
          </p:nvSpPr>
          <p:spPr>
            <a:xfrm>
              <a:off x="-61917225" y="2754700"/>
              <a:ext cx="83500" cy="185900"/>
            </a:xfrm>
            <a:custGeom>
              <a:avLst/>
              <a:gdLst/>
              <a:ahLst/>
              <a:cxnLst/>
              <a:rect l="l" t="t" r="r" b="b"/>
              <a:pathLst>
                <a:path w="3340" h="7436" extrusionOk="0">
                  <a:moveTo>
                    <a:pt x="2394" y="788"/>
                  </a:moveTo>
                  <a:cubicBezTo>
                    <a:pt x="2489" y="788"/>
                    <a:pt x="2520" y="883"/>
                    <a:pt x="2520" y="946"/>
                  </a:cubicBezTo>
                  <a:lnTo>
                    <a:pt x="2520" y="6459"/>
                  </a:lnTo>
                  <a:cubicBezTo>
                    <a:pt x="2520" y="6554"/>
                    <a:pt x="2426" y="6585"/>
                    <a:pt x="2394" y="6585"/>
                  </a:cubicBezTo>
                  <a:lnTo>
                    <a:pt x="1008" y="6585"/>
                  </a:lnTo>
                  <a:cubicBezTo>
                    <a:pt x="945" y="6585"/>
                    <a:pt x="851" y="6491"/>
                    <a:pt x="851" y="6459"/>
                  </a:cubicBezTo>
                  <a:lnTo>
                    <a:pt x="851" y="946"/>
                  </a:lnTo>
                  <a:cubicBezTo>
                    <a:pt x="851" y="883"/>
                    <a:pt x="945" y="788"/>
                    <a:pt x="1008" y="788"/>
                  </a:cubicBezTo>
                  <a:close/>
                  <a:moveTo>
                    <a:pt x="977" y="1"/>
                  </a:moveTo>
                  <a:cubicBezTo>
                    <a:pt x="441" y="1"/>
                    <a:pt x="0" y="442"/>
                    <a:pt x="0" y="977"/>
                  </a:cubicBezTo>
                  <a:lnTo>
                    <a:pt x="0" y="6491"/>
                  </a:lnTo>
                  <a:cubicBezTo>
                    <a:pt x="0" y="7058"/>
                    <a:pt x="441" y="7436"/>
                    <a:pt x="977" y="7436"/>
                  </a:cubicBezTo>
                  <a:lnTo>
                    <a:pt x="2363" y="7436"/>
                  </a:lnTo>
                  <a:cubicBezTo>
                    <a:pt x="2899" y="7436"/>
                    <a:pt x="3308" y="7026"/>
                    <a:pt x="3308" y="6491"/>
                  </a:cubicBezTo>
                  <a:lnTo>
                    <a:pt x="3308" y="977"/>
                  </a:lnTo>
                  <a:cubicBezTo>
                    <a:pt x="3340" y="442"/>
                    <a:pt x="2899" y="1"/>
                    <a:pt x="2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 name="Google Shape;8323;p67">
            <a:extLst>
              <a:ext uri="{FF2B5EF4-FFF2-40B4-BE49-F238E27FC236}">
                <a16:creationId xmlns:a16="http://schemas.microsoft.com/office/drawing/2014/main" id="{0DCECBA8-FFEF-036B-4BAE-1FB3DC2ECC7F}"/>
              </a:ext>
            </a:extLst>
          </p:cNvPr>
          <p:cNvSpPr/>
          <p:nvPr/>
        </p:nvSpPr>
        <p:spPr>
          <a:xfrm>
            <a:off x="5950950" y="7453439"/>
            <a:ext cx="415417" cy="431327"/>
          </a:xfrm>
          <a:custGeom>
            <a:avLst/>
            <a:gdLst/>
            <a:ahLst/>
            <a:cxnLst/>
            <a:rect l="l" t="t" r="r" b="b"/>
            <a:pathLst>
              <a:path w="11027" h="12673" extrusionOk="0">
                <a:moveTo>
                  <a:pt x="5514" y="1047"/>
                </a:moveTo>
                <a:cubicBezTo>
                  <a:pt x="6238" y="1519"/>
                  <a:pt x="7215" y="1834"/>
                  <a:pt x="8003" y="1834"/>
                </a:cubicBezTo>
                <a:cubicBezTo>
                  <a:pt x="8538" y="1834"/>
                  <a:pt x="9294" y="1708"/>
                  <a:pt x="10208" y="1204"/>
                </a:cubicBezTo>
                <a:lnTo>
                  <a:pt x="10208" y="5237"/>
                </a:lnTo>
                <a:cubicBezTo>
                  <a:pt x="10177" y="8198"/>
                  <a:pt x="8349" y="10845"/>
                  <a:pt x="5514" y="11821"/>
                </a:cubicBezTo>
                <a:cubicBezTo>
                  <a:pt x="2710" y="10845"/>
                  <a:pt x="820" y="8198"/>
                  <a:pt x="820" y="5237"/>
                </a:cubicBezTo>
                <a:lnTo>
                  <a:pt x="820" y="1204"/>
                </a:lnTo>
                <a:cubicBezTo>
                  <a:pt x="1513" y="1582"/>
                  <a:pt x="2269" y="1834"/>
                  <a:pt x="3025" y="1834"/>
                </a:cubicBezTo>
                <a:cubicBezTo>
                  <a:pt x="3844" y="1834"/>
                  <a:pt x="4758" y="1551"/>
                  <a:pt x="5514" y="1047"/>
                </a:cubicBezTo>
                <a:close/>
                <a:moveTo>
                  <a:pt x="10654" y="1"/>
                </a:moveTo>
                <a:cubicBezTo>
                  <a:pt x="10567" y="1"/>
                  <a:pt x="10476" y="33"/>
                  <a:pt x="10397" y="102"/>
                </a:cubicBezTo>
                <a:cubicBezTo>
                  <a:pt x="9389" y="826"/>
                  <a:pt x="8538" y="952"/>
                  <a:pt x="8034" y="952"/>
                </a:cubicBezTo>
                <a:cubicBezTo>
                  <a:pt x="7310" y="952"/>
                  <a:pt x="6396" y="637"/>
                  <a:pt x="5766" y="165"/>
                </a:cubicBezTo>
                <a:cubicBezTo>
                  <a:pt x="5703" y="102"/>
                  <a:pt x="5616" y="70"/>
                  <a:pt x="5526" y="70"/>
                </a:cubicBezTo>
                <a:cubicBezTo>
                  <a:pt x="5435" y="70"/>
                  <a:pt x="5341" y="102"/>
                  <a:pt x="5262" y="165"/>
                </a:cubicBezTo>
                <a:cubicBezTo>
                  <a:pt x="4632" y="637"/>
                  <a:pt x="3781" y="952"/>
                  <a:pt x="3025" y="952"/>
                </a:cubicBezTo>
                <a:cubicBezTo>
                  <a:pt x="2237" y="952"/>
                  <a:pt x="1450" y="637"/>
                  <a:pt x="662" y="102"/>
                </a:cubicBezTo>
                <a:cubicBezTo>
                  <a:pt x="582" y="40"/>
                  <a:pt x="495" y="13"/>
                  <a:pt x="411" y="13"/>
                </a:cubicBezTo>
                <a:cubicBezTo>
                  <a:pt x="196" y="13"/>
                  <a:pt x="0" y="190"/>
                  <a:pt x="0" y="417"/>
                </a:cubicBezTo>
                <a:lnTo>
                  <a:pt x="0" y="5237"/>
                </a:lnTo>
                <a:cubicBezTo>
                  <a:pt x="0" y="8608"/>
                  <a:pt x="2080" y="11601"/>
                  <a:pt x="5388" y="12641"/>
                </a:cubicBezTo>
                <a:cubicBezTo>
                  <a:pt x="5419" y="12641"/>
                  <a:pt x="5451" y="12672"/>
                  <a:pt x="5514" y="12672"/>
                </a:cubicBezTo>
                <a:cubicBezTo>
                  <a:pt x="5545" y="12672"/>
                  <a:pt x="5577" y="12672"/>
                  <a:pt x="5640" y="12641"/>
                </a:cubicBezTo>
                <a:cubicBezTo>
                  <a:pt x="8979" y="11538"/>
                  <a:pt x="11027" y="8513"/>
                  <a:pt x="11027" y="5237"/>
                </a:cubicBezTo>
                <a:lnTo>
                  <a:pt x="11027" y="417"/>
                </a:lnTo>
                <a:cubicBezTo>
                  <a:pt x="11027" y="157"/>
                  <a:pt x="10848" y="1"/>
                  <a:pt x="106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284;p67">
            <a:extLst>
              <a:ext uri="{FF2B5EF4-FFF2-40B4-BE49-F238E27FC236}">
                <a16:creationId xmlns:a16="http://schemas.microsoft.com/office/drawing/2014/main" id="{BC85833C-CE83-D98D-EBBD-12290868B791}"/>
              </a:ext>
            </a:extLst>
          </p:cNvPr>
          <p:cNvSpPr/>
          <p:nvPr/>
        </p:nvSpPr>
        <p:spPr>
          <a:xfrm>
            <a:off x="6037739" y="7564618"/>
            <a:ext cx="241841" cy="182863"/>
          </a:xfrm>
          <a:custGeom>
            <a:avLst/>
            <a:gdLst/>
            <a:ahLst/>
            <a:cxnLst/>
            <a:rect l="l" t="t" r="r" b="b"/>
            <a:pathLst>
              <a:path w="5860" h="4098" extrusionOk="0">
                <a:moveTo>
                  <a:pt x="3749" y="1"/>
                </a:moveTo>
                <a:cubicBezTo>
                  <a:pt x="3529" y="1"/>
                  <a:pt x="3371" y="190"/>
                  <a:pt x="3371" y="442"/>
                </a:cubicBezTo>
                <a:cubicBezTo>
                  <a:pt x="3371" y="662"/>
                  <a:pt x="3560" y="820"/>
                  <a:pt x="3749" y="820"/>
                </a:cubicBezTo>
                <a:lnTo>
                  <a:pt x="4442" y="820"/>
                </a:lnTo>
                <a:lnTo>
                  <a:pt x="2930" y="2332"/>
                </a:lnTo>
                <a:lnTo>
                  <a:pt x="2395" y="1765"/>
                </a:lnTo>
                <a:cubicBezTo>
                  <a:pt x="2316" y="1686"/>
                  <a:pt x="2206" y="1647"/>
                  <a:pt x="2095" y="1647"/>
                </a:cubicBezTo>
                <a:cubicBezTo>
                  <a:pt x="1985" y="1647"/>
                  <a:pt x="1875" y="1686"/>
                  <a:pt x="1796" y="1765"/>
                </a:cubicBezTo>
                <a:lnTo>
                  <a:pt x="126" y="3435"/>
                </a:lnTo>
                <a:cubicBezTo>
                  <a:pt x="0" y="3592"/>
                  <a:pt x="0" y="3844"/>
                  <a:pt x="126" y="4033"/>
                </a:cubicBezTo>
                <a:cubicBezTo>
                  <a:pt x="195" y="4075"/>
                  <a:pt x="288" y="4098"/>
                  <a:pt x="384" y="4098"/>
                </a:cubicBezTo>
                <a:cubicBezTo>
                  <a:pt x="507" y="4098"/>
                  <a:pt x="636" y="4059"/>
                  <a:pt x="725" y="3970"/>
                </a:cubicBezTo>
                <a:lnTo>
                  <a:pt x="2111" y="2616"/>
                </a:lnTo>
                <a:lnTo>
                  <a:pt x="2647" y="3151"/>
                </a:lnTo>
                <a:cubicBezTo>
                  <a:pt x="2725" y="3230"/>
                  <a:pt x="2836" y="3269"/>
                  <a:pt x="2946" y="3269"/>
                </a:cubicBezTo>
                <a:cubicBezTo>
                  <a:pt x="3056" y="3269"/>
                  <a:pt x="3166" y="3230"/>
                  <a:pt x="3245" y="3151"/>
                </a:cubicBezTo>
                <a:lnTo>
                  <a:pt x="5009" y="1387"/>
                </a:lnTo>
                <a:lnTo>
                  <a:pt x="5009" y="2049"/>
                </a:lnTo>
                <a:cubicBezTo>
                  <a:pt x="5009" y="2269"/>
                  <a:pt x="5230" y="2490"/>
                  <a:pt x="5451" y="2490"/>
                </a:cubicBezTo>
                <a:cubicBezTo>
                  <a:pt x="5703" y="2490"/>
                  <a:pt x="5860" y="2269"/>
                  <a:pt x="5860" y="2049"/>
                </a:cubicBezTo>
                <a:lnTo>
                  <a:pt x="5860" y="410"/>
                </a:lnTo>
                <a:cubicBezTo>
                  <a:pt x="5860" y="158"/>
                  <a:pt x="5640" y="1"/>
                  <a:pt x="54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TextBox 8">
            <a:extLst>
              <a:ext uri="{FF2B5EF4-FFF2-40B4-BE49-F238E27FC236}">
                <a16:creationId xmlns:a16="http://schemas.microsoft.com/office/drawing/2014/main" id="{5A37AF97-25CA-2D73-7324-46F2914CDD95}"/>
              </a:ext>
            </a:extLst>
          </p:cNvPr>
          <p:cNvSpPr txBox="1"/>
          <p:nvPr>
            <p:custDataLst>
              <p:tags r:id="rId5"/>
            </p:custDataLst>
          </p:nvPr>
        </p:nvSpPr>
        <p:spPr>
          <a:xfrm rot="16200000">
            <a:off x="-110569" y="10251026"/>
            <a:ext cx="520369" cy="257035"/>
          </a:xfrm>
          <a:prstGeom prst="rect">
            <a:avLst/>
          </a:prstGeom>
          <a:noFill/>
        </p:spPr>
        <p:txBody>
          <a:bodyPr vert="horz" wrap="square" lIns="0" tIns="0" rIns="0" bIns="0" rtlCol="0">
            <a:noAutofit/>
          </a:bodyPr>
          <a:lstStyle/>
          <a:p>
            <a:pPr algn="l">
              <a:spcBef>
                <a:spcPts val="600"/>
              </a:spcBef>
            </a:pPr>
            <a: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a:t>
            </a:r>
            <a:r>
              <a:rPr lang="en-IE" sz="800" b="0" i="0" dirty="0">
                <a:solidFill>
                  <a:schemeClr val="bg1">
                    <a:lumMod val="50000"/>
                  </a:schemeClr>
                </a:solidFill>
                <a:effectLst/>
                <a:latin typeface="Noto Sans" panose="020B0502040504020204" pitchFamily="34" charset="0"/>
                <a:ea typeface="Noto Sans" panose="020B0502040504020204" pitchFamily="34" charset="0"/>
                <a:cs typeface="Noto Sans" panose="020B0502040504020204" pitchFamily="34" charset="0"/>
              </a:rPr>
              <a:t>4401893</a:t>
            </a:r>
            <a: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a:t>
            </a:r>
            <a:b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br>
            <a: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‌​​05.06.25​‌</a:t>
            </a:r>
          </a:p>
        </p:txBody>
      </p:sp>
    </p:spTree>
    <p:custDataLst>
      <p:tags r:id="rId1"/>
    </p:custDataLst>
    <p:extLst>
      <p:ext uri="{BB962C8B-B14F-4D97-AF65-F5344CB8AC3E}">
        <p14:creationId xmlns:p14="http://schemas.microsoft.com/office/powerpoint/2010/main" val="585912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IP Title">
            <a:extLst>
              <a:ext uri="{FF2B5EF4-FFF2-40B4-BE49-F238E27FC236}">
                <a16:creationId xmlns:a16="http://schemas.microsoft.com/office/drawing/2014/main" id="{E7100559-4E34-9A17-E0C7-B6AC2D8A111E}"/>
              </a:ext>
            </a:extLst>
          </p:cNvPr>
          <p:cNvSpPr txBox="1"/>
          <p:nvPr/>
        </p:nvSpPr>
        <p:spPr>
          <a:xfrm>
            <a:off x="358775" y="1035048"/>
            <a:ext cx="6840538" cy="0"/>
          </a:xfrm>
          <a:prstGeom prst="rect">
            <a:avLst/>
          </a:prstGeom>
          <a:noFill/>
          <a:ln w="19050">
            <a:solidFill>
              <a:schemeClr val="tx1"/>
            </a:solidFill>
          </a:ln>
        </p:spPr>
        <p:txBody>
          <a:bodyPr vert="horz" lIns="0" tIns="0" rIns="0" bIns="36000" rtlCol="0" anchor="b">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lvl="5" algn="just"/>
            <a:r>
              <a:rPr lang="en-GB" dirty="0">
                <a:latin typeface="Noto Sans" panose="020B0502040504020204" pitchFamily="34" charset="0"/>
                <a:ea typeface="Noto Sans" panose="020B0502040504020204" pitchFamily="34" charset="0"/>
                <a:cs typeface="Noto Sans" panose="020B0502040504020204" pitchFamily="34" charset="0"/>
              </a:rPr>
              <a:t>Investment Process</a:t>
            </a:r>
          </a:p>
        </p:txBody>
      </p:sp>
      <p:sp>
        <p:nvSpPr>
          <p:cNvPr id="27" name="Management Team">
            <a:extLst>
              <a:ext uri="{FF2B5EF4-FFF2-40B4-BE49-F238E27FC236}">
                <a16:creationId xmlns:a16="http://schemas.microsoft.com/office/drawing/2014/main" id="{C57575D3-12D3-4F10-858C-F454E53B7DE6}"/>
              </a:ext>
            </a:extLst>
          </p:cNvPr>
          <p:cNvSpPr txBox="1">
            <a:spLocks/>
          </p:cNvSpPr>
          <p:nvPr/>
        </p:nvSpPr>
        <p:spPr>
          <a:xfrm>
            <a:off x="358775" y="6019101"/>
            <a:ext cx="3057525" cy="0"/>
          </a:xfrm>
          <a:prstGeom prst="rect">
            <a:avLst/>
          </a:prstGeom>
          <a:noFill/>
          <a:ln w="19050">
            <a:solidFill>
              <a:schemeClr val="tx1"/>
            </a:solidFill>
          </a:ln>
        </p:spPr>
        <p:txBody>
          <a:bodyPr vert="horz" lIns="0" tIns="0" rIns="0" bIns="36000" rtlCol="0" anchor="b">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lvl="5" algn="just"/>
            <a:r>
              <a:rPr lang="en-GB" dirty="0">
                <a:latin typeface="Noto Sans" panose="020B0502040504020204" pitchFamily="34" charset="0"/>
                <a:ea typeface="Noto Sans" panose="020B0502040504020204" pitchFamily="34" charset="0"/>
                <a:cs typeface="Noto Sans" panose="020B0502040504020204" pitchFamily="34" charset="0"/>
              </a:rPr>
              <a:t>Key Characteristics</a:t>
            </a:r>
          </a:p>
        </p:txBody>
      </p:sp>
      <p:sp>
        <p:nvSpPr>
          <p:cNvPr id="33" name="Management Team">
            <a:extLst>
              <a:ext uri="{FF2B5EF4-FFF2-40B4-BE49-F238E27FC236}">
                <a16:creationId xmlns:a16="http://schemas.microsoft.com/office/drawing/2014/main" id="{AD3CD602-D3F2-4763-949D-7B6612CF6482}"/>
              </a:ext>
            </a:extLst>
          </p:cNvPr>
          <p:cNvSpPr txBox="1">
            <a:spLocks/>
          </p:cNvSpPr>
          <p:nvPr/>
        </p:nvSpPr>
        <p:spPr>
          <a:xfrm>
            <a:off x="3500438" y="6019101"/>
            <a:ext cx="3698875" cy="0"/>
          </a:xfrm>
          <a:prstGeom prst="rect">
            <a:avLst/>
          </a:prstGeom>
          <a:noFill/>
          <a:ln w="19050">
            <a:solidFill>
              <a:schemeClr val="tx1"/>
            </a:solidFill>
          </a:ln>
        </p:spPr>
        <p:txBody>
          <a:bodyPr vert="horz" lIns="0" tIns="0" rIns="0" bIns="36000" rtlCol="0" anchor="b">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lvl="5"/>
            <a:r>
              <a:rPr lang="en-GB" sz="1100" dirty="0">
                <a:latin typeface="Noto Sans" panose="020B0502040504020204" pitchFamily="34" charset="0"/>
                <a:ea typeface="Noto Sans" panose="020B0502040504020204" pitchFamily="34" charset="0"/>
                <a:cs typeface="Noto Sans" panose="020B0502040504020204" pitchFamily="34" charset="0"/>
              </a:rPr>
              <a:t>What are the risks and what could I get in return?</a:t>
            </a:r>
          </a:p>
        </p:txBody>
      </p:sp>
      <p:sp>
        <p:nvSpPr>
          <p:cNvPr id="34" name="Risk Indicator Title">
            <a:extLst>
              <a:ext uri="{FF2B5EF4-FFF2-40B4-BE49-F238E27FC236}">
                <a16:creationId xmlns:a16="http://schemas.microsoft.com/office/drawing/2014/main" id="{05685B85-9493-4C9A-9884-34D2009AED46}"/>
              </a:ext>
            </a:extLst>
          </p:cNvPr>
          <p:cNvSpPr/>
          <p:nvPr/>
        </p:nvSpPr>
        <p:spPr>
          <a:xfrm>
            <a:off x="3500438" y="6102415"/>
            <a:ext cx="3698875" cy="133429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endParaRPr lang="fr-FR" sz="1200"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RISK INDICATOR">
            <a:extLst>
              <a:ext uri="{FF2B5EF4-FFF2-40B4-BE49-F238E27FC236}">
                <a16:creationId xmlns:a16="http://schemas.microsoft.com/office/drawing/2014/main" id="{14961ED9-05FD-4F90-8060-6CC7C58E0BD1}"/>
              </a:ext>
            </a:extLst>
          </p:cNvPr>
          <p:cNvSpPr txBox="1"/>
          <p:nvPr/>
        </p:nvSpPr>
        <p:spPr>
          <a:xfrm>
            <a:off x="3500438" y="6102413"/>
            <a:ext cx="3698875" cy="1334292"/>
          </a:xfrm>
          <a:prstGeom prst="rect">
            <a:avLst/>
          </a:prstGeom>
        </p:spPr>
        <p:txBody>
          <a:bodyPr vert="horz" wrap="square" lIns="72000" tIns="72000" rIns="72000" bIns="72000" rtlCol="0">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lvl="5" algn="just"/>
            <a:r>
              <a:rPr lang="en-GB">
                <a:latin typeface="Noto Sans" panose="020B0502040504020204" pitchFamily="34" charset="0"/>
                <a:ea typeface="Noto Sans" panose="020B0502040504020204" pitchFamily="34" charset="0"/>
                <a:cs typeface="Noto Sans" panose="020B0502040504020204" pitchFamily="34" charset="0"/>
              </a:rPr>
              <a:t>RISK INDICATOR</a:t>
            </a: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39" name="RISK Comment">
            <a:extLst>
              <a:ext uri="{FF2B5EF4-FFF2-40B4-BE49-F238E27FC236}">
                <a16:creationId xmlns:a16="http://schemas.microsoft.com/office/drawing/2014/main" id="{9AE4FC17-E9C3-4261-BFC1-9A056D24C1F4}"/>
              </a:ext>
            </a:extLst>
          </p:cNvPr>
          <p:cNvSpPr txBox="1"/>
          <p:nvPr>
            <p:custDataLst>
              <p:tags r:id="rId2"/>
            </p:custDataLst>
          </p:nvPr>
        </p:nvSpPr>
        <p:spPr>
          <a:xfrm>
            <a:off x="3500438" y="7491822"/>
            <a:ext cx="3790378" cy="1304649"/>
          </a:xfrm>
          <a:prstGeom prst="rect">
            <a:avLst/>
          </a:prstGeom>
        </p:spPr>
        <p:txBody>
          <a:bodyPr vert="horz" wrap="square" lIns="0" tIns="0" rIns="0" bIns="0" rtlCol="0">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marL="0" marR="137160" indent="0" algn="l">
              <a:lnSpc>
                <a:spcPts val="900"/>
              </a:lnSpc>
              <a:spcAft>
                <a:spcPts val="0"/>
              </a:spcAft>
            </a:pPr>
            <a:r>
              <a:rPr lang="en-IE" sz="800">
                <a:solidFill>
                  <a:srgbClr val="013B66"/>
                </a:solidFill>
                <a:latin typeface="Noto Sans" panose="020B0502040504020204" pitchFamily="34" charset="0"/>
                <a:ea typeface="Noto Sans" panose="020B0502040504020204" pitchFamily="34" charset="0"/>
                <a:cs typeface="Noto Sans" panose="020B0502040504020204" pitchFamily="34" charset="0"/>
              </a:rPr>
              <a:t>‌​​</a:t>
            </a:r>
            <a:r>
              <a:rPr lang="en-IE" sz="800" spc="0">
                <a:solidFill>
                  <a:srgbClr val="013B66"/>
                </a:solidFill>
                <a:latin typeface="Noto Sans" panose="020B0502040504020204" pitchFamily="34" charset="0"/>
                <a:ea typeface="Noto Sans" panose="020B0502040504020204" pitchFamily="34" charset="0"/>
                <a:cs typeface="Noto Sans" panose="020B0502040504020204" pitchFamily="34" charset="0"/>
              </a:rPr>
              <a:t>The summary risk indicator is a guide to the level of risk of this product compared to other products. It shows how likely it is that the product will lose money because of movement in the markets or because we are not able to pay you. We have classified this product as 2 out of 7, which is a low risk class. This rates the potential losses from future performance at a low level, and poor market conditions are very unlikely to impact our capacity to pay you. Additional risks: Market liquidity risk could amplify the variation of product performances. This product does not include any protection from future market performance so you could lose some or all of your investment. Beside the risks included in the risk indicator, other risks may affect the SubFund’s performance. Please refer to the Amundi Funds prospectus.</a:t>
            </a:r>
            <a:r>
              <a:rPr lang="en-IE" sz="800">
                <a:solidFill>
                  <a:srgbClr val="013B66"/>
                </a:solidFill>
                <a:latin typeface="Noto Sans" panose="020B0502040504020204" pitchFamily="34" charset="0"/>
                <a:ea typeface="Noto Sans" panose="020B0502040504020204" pitchFamily="34" charset="0"/>
                <a:cs typeface="Noto Sans" panose="020B0502040504020204" pitchFamily="34" charset="0"/>
              </a:rPr>
              <a:t>​‌</a:t>
            </a:r>
            <a:endParaRPr lang="en-US" sz="800" dirty="0">
              <a:solidFill>
                <a:srgbClr val="013B66"/>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0" name="RISK Comment">
            <a:extLst>
              <a:ext uri="{FF2B5EF4-FFF2-40B4-BE49-F238E27FC236}">
                <a16:creationId xmlns:a16="http://schemas.microsoft.com/office/drawing/2014/main" id="{C928B039-CF44-483C-A55F-EC55C96D863B}"/>
              </a:ext>
            </a:extLst>
          </p:cNvPr>
          <p:cNvSpPr txBox="1"/>
          <p:nvPr/>
        </p:nvSpPr>
        <p:spPr>
          <a:xfrm>
            <a:off x="4260852" y="7138852"/>
            <a:ext cx="2686048" cy="180350"/>
          </a:xfrm>
          <a:prstGeom prst="rect">
            <a:avLst/>
          </a:prstGeom>
        </p:spPr>
        <p:txBody>
          <a:bodyPr vert="horz" wrap="none" lIns="0" tIns="0" rIns="0" bIns="0" rtlCol="0" anchor="ctr">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algn="r"/>
            <a:r>
              <a:rPr lang="en-GB" dirty="0">
                <a:latin typeface="Noto Sans" panose="020B0502040504020204" pitchFamily="34" charset="0"/>
                <a:ea typeface="Noto Sans" panose="020B0502040504020204" pitchFamily="34" charset="0"/>
                <a:cs typeface="Noto Sans" panose="020B0502040504020204" pitchFamily="34" charset="0"/>
              </a:rPr>
              <a:t>The risk indicator assumes you keep the product for 3 years</a:t>
            </a:r>
          </a:p>
        </p:txBody>
      </p:sp>
      <p:sp>
        <p:nvSpPr>
          <p:cNvPr id="43" name="RISK Comment">
            <a:extLst>
              <a:ext uri="{FF2B5EF4-FFF2-40B4-BE49-F238E27FC236}">
                <a16:creationId xmlns:a16="http://schemas.microsoft.com/office/drawing/2014/main" id="{BBA06128-0411-4B47-909C-7041E3A918C2}"/>
              </a:ext>
            </a:extLst>
          </p:cNvPr>
          <p:cNvSpPr txBox="1">
            <a:spLocks/>
          </p:cNvSpPr>
          <p:nvPr/>
        </p:nvSpPr>
        <p:spPr>
          <a:xfrm>
            <a:off x="3752852" y="6858453"/>
            <a:ext cx="508000" cy="180350"/>
          </a:xfrm>
          <a:prstGeom prst="rect">
            <a:avLst/>
          </a:prstGeom>
        </p:spPr>
        <p:txBody>
          <a:bodyPr vert="horz" wrap="square" lIns="0" tIns="0" rIns="0" bIns="0" rtlCol="0" anchor="ctr">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algn="just"/>
            <a:r>
              <a:rPr lang="en-GB" dirty="0">
                <a:latin typeface="Noto Sans" panose="020B0502040504020204" pitchFamily="34" charset="0"/>
                <a:ea typeface="Noto Sans" panose="020B0502040504020204" pitchFamily="34" charset="0"/>
                <a:cs typeface="Noto Sans" panose="020B0502040504020204" pitchFamily="34" charset="0"/>
              </a:rPr>
              <a:t>Lower risk</a:t>
            </a:r>
          </a:p>
        </p:txBody>
      </p:sp>
      <p:sp>
        <p:nvSpPr>
          <p:cNvPr id="44" name="RISK Comment">
            <a:extLst>
              <a:ext uri="{FF2B5EF4-FFF2-40B4-BE49-F238E27FC236}">
                <a16:creationId xmlns:a16="http://schemas.microsoft.com/office/drawing/2014/main" id="{7FB18FE6-95FA-47E7-9A92-E83E976D7997}"/>
              </a:ext>
            </a:extLst>
          </p:cNvPr>
          <p:cNvSpPr txBox="1">
            <a:spLocks/>
          </p:cNvSpPr>
          <p:nvPr/>
        </p:nvSpPr>
        <p:spPr>
          <a:xfrm>
            <a:off x="6280150" y="6858453"/>
            <a:ext cx="666750" cy="180350"/>
          </a:xfrm>
          <a:prstGeom prst="rect">
            <a:avLst/>
          </a:prstGeom>
        </p:spPr>
        <p:txBody>
          <a:bodyPr vert="horz" wrap="square" lIns="0" tIns="0" rIns="0" bIns="0" rtlCol="0" anchor="ctr">
            <a:no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algn="r"/>
            <a:r>
              <a:rPr lang="en-GB" dirty="0">
                <a:latin typeface="Noto Sans" panose="020B0502040504020204" pitchFamily="34" charset="0"/>
                <a:ea typeface="Noto Sans" panose="020B0502040504020204" pitchFamily="34" charset="0"/>
                <a:cs typeface="Noto Sans" panose="020B0502040504020204" pitchFamily="34" charset="0"/>
              </a:rPr>
              <a:t>Higher risk</a:t>
            </a:r>
          </a:p>
        </p:txBody>
      </p:sp>
      <p:sp>
        <p:nvSpPr>
          <p:cNvPr id="45" name="Text Placeholder 8">
            <a:extLst>
              <a:ext uri="{FF2B5EF4-FFF2-40B4-BE49-F238E27FC236}">
                <a16:creationId xmlns:a16="http://schemas.microsoft.com/office/drawing/2014/main" id="{0EF77A8D-808A-4AE4-B08A-4AEC0EC3AB5E}"/>
              </a:ext>
            </a:extLst>
          </p:cNvPr>
          <p:cNvSpPr txBox="1">
            <a:spLocks/>
          </p:cNvSpPr>
          <p:nvPr/>
        </p:nvSpPr>
        <p:spPr>
          <a:xfrm>
            <a:off x="361479" y="4739291"/>
            <a:ext cx="5486400" cy="427990"/>
          </a:xfrm>
          <a:prstGeom prst="rect">
            <a:avLst/>
          </a:prstGeom>
          <a:noFill/>
          <a:ln w="0" cmpd="sng">
            <a:noFill/>
            <a:prstDash val="solid"/>
          </a:ln>
        </p:spPr>
        <p:txBody>
          <a:bodyPr vert="horz" lIns="0" tIns="37465" rIns="0" bIns="0" anchor="t"/>
          <a:lstStyle>
            <a:lvl1pPr marL="0" marR="0" indent="0" algn="l" defTabSz="755934" rtl="0" eaLnBrk="1" fontAlgn="auto" latinLnBrk="0" hangingPunct="1">
              <a:lnSpc>
                <a:spcPct val="100000"/>
              </a:lnSpc>
              <a:spcBef>
                <a:spcPts val="600"/>
              </a:spcBef>
              <a:spcAft>
                <a:spcPts val="0"/>
              </a:spcAft>
              <a:buClr>
                <a:srgbClr val="00A0E3"/>
              </a:buClr>
              <a:buSzPct val="130000"/>
              <a:buFont typeface="Symbol" panose="05050102010706020507" pitchFamily="18" charset="2"/>
              <a:buNone/>
              <a:tabLst/>
              <a:defRPr sz="800" kern="1200">
                <a:solidFill>
                  <a:schemeClr val="tx1"/>
                </a:solidFill>
                <a:latin typeface="Arial" panose="020B0604020202020204" pitchFamily="34" charset="0"/>
                <a:ea typeface="+mn-ea"/>
                <a:cs typeface="Arial" panose="020B0604020202020204" pitchFamily="34" charset="0"/>
              </a:defRPr>
            </a:lvl1pPr>
            <a:lvl2pPr marL="0" marR="0" indent="0" algn="l" defTabSz="755934" rtl="0" eaLnBrk="1" fontAlgn="auto" latinLnBrk="0" hangingPunct="1">
              <a:lnSpc>
                <a:spcPct val="100000"/>
              </a:lnSpc>
              <a:spcBef>
                <a:spcPts val="600"/>
              </a:spcBef>
              <a:spcAft>
                <a:spcPts val="0"/>
              </a:spcAft>
              <a:buClr>
                <a:schemeClr val="tx1"/>
              </a:buClr>
              <a:buSzTx/>
              <a:buFont typeface="Symbol" panose="05050102010706020507" pitchFamily="18" charset="2"/>
              <a:buNone/>
              <a:tabLst/>
              <a:defRPr sz="800" b="1" kern="1200">
                <a:solidFill>
                  <a:schemeClr val="tx1"/>
                </a:solidFill>
                <a:latin typeface="Arial" panose="020B0604020202020204" pitchFamily="34" charset="0"/>
                <a:ea typeface="+mn-ea"/>
                <a:cs typeface="Arial" panose="020B0604020202020204" pitchFamily="34" charset="0"/>
              </a:defRPr>
            </a:lvl2pPr>
            <a:lvl3pPr marL="0" marR="0" indent="0" algn="l" defTabSz="755934" rtl="0" eaLnBrk="1" fontAlgn="auto" latinLnBrk="0" hangingPunct="1">
              <a:lnSpc>
                <a:spcPct val="100000"/>
              </a:lnSpc>
              <a:spcBef>
                <a:spcPts val="600"/>
              </a:spcBef>
              <a:spcAft>
                <a:spcPts val="0"/>
              </a:spcAft>
              <a:buClr>
                <a:schemeClr val="tx1"/>
              </a:buClr>
              <a:buSzPct val="100000"/>
              <a:buFont typeface="Arial" panose="020B0604020202020204" pitchFamily="34" charset="0"/>
              <a:buNone/>
              <a:tabLst/>
              <a:defRPr sz="800" kern="1200">
                <a:solidFill>
                  <a:schemeClr val="bg1">
                    <a:lumMod val="65000"/>
                  </a:schemeClr>
                </a:solidFill>
                <a:latin typeface="Arial" panose="020B0604020202020204" pitchFamily="34" charset="0"/>
                <a:ea typeface="+mn-ea"/>
                <a:cs typeface="Arial" panose="020B0604020202020204" pitchFamily="34" charset="0"/>
              </a:defRPr>
            </a:lvl3pPr>
            <a:lvl4pPr marL="90000" marR="0" indent="-90000" algn="l" defTabSz="755934" rtl="0" eaLnBrk="1" fontAlgn="auto" latinLnBrk="0" hangingPunct="1">
              <a:lnSpc>
                <a:spcPct val="100000"/>
              </a:lnSpc>
              <a:spcBef>
                <a:spcPts val="600"/>
              </a:spcBef>
              <a:spcAft>
                <a:spcPts val="0"/>
              </a:spcAft>
              <a:buClr>
                <a:srgbClr val="00A0E3"/>
              </a:buClr>
              <a:buSzTx/>
              <a:buFont typeface="Wingdings" panose="05000000000000000000" pitchFamily="2" charset="2"/>
              <a:buChar char="§"/>
              <a:tabLst/>
              <a:defRPr lang="fr-FR" sz="800" kern="1200" dirty="0">
                <a:solidFill>
                  <a:schemeClr val="tx1"/>
                </a:solidFill>
                <a:latin typeface="Arial" panose="020B0604020202020204" pitchFamily="34" charset="0"/>
                <a:ea typeface="+mn-ea"/>
                <a:cs typeface="Arial" panose="020B0604020202020204" pitchFamily="34" charset="0"/>
              </a:defRPr>
            </a:lvl4pPr>
            <a:lvl5pPr marL="180000" marR="0" indent="-90000" algn="l" defTabSz="755934" rtl="0" eaLnBrk="1" fontAlgn="auto" latinLnBrk="0" hangingPunct="1">
              <a:lnSpc>
                <a:spcPct val="100000"/>
              </a:lnSpc>
              <a:spcBef>
                <a:spcPts val="600"/>
              </a:spcBef>
              <a:spcAft>
                <a:spcPts val="0"/>
              </a:spcAft>
              <a:buClr>
                <a:srgbClr val="00A0E3"/>
              </a:buClr>
              <a:buSzTx/>
              <a:buFont typeface="Wingdings" panose="05000000000000000000" pitchFamily="2" charset="2"/>
              <a:buChar char="§"/>
              <a:tabLst/>
              <a:defRPr lang="fr-FR" sz="800" kern="1200" dirty="0">
                <a:solidFill>
                  <a:schemeClr val="tx1"/>
                </a:solidFill>
                <a:latin typeface="Arial" panose="020B0604020202020204" pitchFamily="34" charset="0"/>
                <a:ea typeface="+mn-ea"/>
                <a:cs typeface="Arial" panose="020B0604020202020204" pitchFamily="34" charset="0"/>
              </a:defRPr>
            </a:lvl5pPr>
            <a:lvl6pPr marL="0" indent="0" algn="l" defTabSz="755934" rtl="0" eaLnBrk="1" latinLnBrk="0" hangingPunct="1">
              <a:lnSpc>
                <a:spcPct val="100000"/>
              </a:lnSpc>
              <a:spcBef>
                <a:spcPts val="600"/>
              </a:spcBef>
              <a:buFont typeface="Arial" panose="020B0604020202020204" pitchFamily="34" charset="0"/>
              <a:buNone/>
              <a:defRPr sz="1200" b="1" kern="1200">
                <a:solidFill>
                  <a:schemeClr val="tx1"/>
                </a:solidFill>
                <a:latin typeface="Arial" panose="020B0604020202020204" pitchFamily="34" charset="0"/>
                <a:ea typeface="+mn-ea"/>
                <a:cs typeface="Arial" panose="020B0604020202020204" pitchFamily="34" charset="0"/>
              </a:defRPr>
            </a:lvl6pPr>
            <a:lvl7pPr marL="0" indent="0" algn="l" defTabSz="755934" rtl="0" eaLnBrk="1" latinLnBrk="0" hangingPunct="1">
              <a:lnSpc>
                <a:spcPct val="100000"/>
              </a:lnSpc>
              <a:spcBef>
                <a:spcPts val="600"/>
              </a:spcBef>
              <a:buClr>
                <a:srgbClr val="00A0E3"/>
              </a:buClr>
              <a:buFont typeface="Symbol" panose="05050102010706020507" pitchFamily="18" charset="2"/>
              <a:buNone/>
              <a:defRPr sz="1000" b="1" kern="1200">
                <a:solidFill>
                  <a:schemeClr val="tx1"/>
                </a:solidFill>
                <a:latin typeface="Arial" panose="020B0604020202020204" pitchFamily="34" charset="0"/>
                <a:ea typeface="+mn-ea"/>
                <a:cs typeface="Arial" panose="020B0604020202020204" pitchFamily="34" charset="0"/>
              </a:defRPr>
            </a:lvl7pPr>
            <a:lvl8pPr marL="0" indent="0" algn="l" defTabSz="755934" rtl="0" eaLnBrk="1" latinLnBrk="0" hangingPunct="1">
              <a:lnSpc>
                <a:spcPct val="100000"/>
              </a:lnSpc>
              <a:spcBef>
                <a:spcPts val="600"/>
              </a:spcBef>
              <a:buClr>
                <a:schemeClr val="tx1"/>
              </a:buClr>
              <a:buSzPct val="130000"/>
              <a:buFont typeface="Symbol" panose="05050102010706020507" pitchFamily="18" charset="2"/>
              <a:buNone/>
              <a:defRPr sz="800" kern="1200">
                <a:solidFill>
                  <a:schemeClr val="tx1"/>
                </a:solidFill>
                <a:latin typeface="Arial" panose="020B0604020202020204" pitchFamily="34" charset="0"/>
                <a:ea typeface="+mn-ea"/>
                <a:cs typeface="Arial" panose="020B0604020202020204" pitchFamily="34" charset="0"/>
              </a:defRPr>
            </a:lvl8pPr>
            <a:lvl9pPr marL="0" indent="0" algn="l" defTabSz="755934" rtl="0" eaLnBrk="1" latinLnBrk="0" hangingPunct="1">
              <a:lnSpc>
                <a:spcPct val="100000"/>
              </a:lnSpc>
              <a:spcBef>
                <a:spcPts val="600"/>
              </a:spcBef>
              <a:buClr>
                <a:schemeClr val="tx1"/>
              </a:buClr>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9pPr>
          </a:lstStyle>
          <a:p>
            <a:pPr>
              <a:lnSpc>
                <a:spcPts val="1400"/>
              </a:lnSpc>
              <a:spcBef>
                <a:spcPts val="720"/>
              </a:spcBef>
              <a:spcAft>
                <a:spcPts val="15"/>
              </a:spcAft>
            </a:pPr>
            <a:r>
              <a:rPr lang="en-US" sz="1200" b="1" spc="-15" dirty="0">
                <a:latin typeface="Noto Sans" panose="020B0502040504020204" pitchFamily="34" charset="0"/>
                <a:ea typeface="Noto Sans" panose="020B0502040504020204" pitchFamily="34" charset="0"/>
                <a:cs typeface="Noto Sans" panose="020B0502040504020204" pitchFamily="34" charset="0"/>
              </a:rPr>
              <a:t>Management Team </a:t>
            </a:r>
          </a:p>
        </p:txBody>
      </p:sp>
      <p:cxnSp>
        <p:nvCxnSpPr>
          <p:cNvPr id="46" name="Straight Connector 45">
            <a:extLst>
              <a:ext uri="{FF2B5EF4-FFF2-40B4-BE49-F238E27FC236}">
                <a16:creationId xmlns:a16="http://schemas.microsoft.com/office/drawing/2014/main" id="{4A0271A5-6CF7-4E91-BBEE-2F5BF8769C68}"/>
              </a:ext>
            </a:extLst>
          </p:cNvPr>
          <p:cNvCxnSpPr/>
          <p:nvPr/>
        </p:nvCxnSpPr>
        <p:spPr>
          <a:xfrm>
            <a:off x="337036" y="4951316"/>
            <a:ext cx="6742430" cy="0"/>
          </a:xfrm>
          <a:prstGeom prst="line">
            <a:avLst/>
          </a:prstGeom>
          <a:ln w="8890" cmpd="sng">
            <a:solidFill>
              <a:srgbClr val="04154C"/>
            </a:solidFill>
          </a:ln>
        </p:spPr>
      </p:cxnSp>
      <p:sp>
        <p:nvSpPr>
          <p:cNvPr id="47" name="TextBox 46">
            <a:extLst>
              <a:ext uri="{FF2B5EF4-FFF2-40B4-BE49-F238E27FC236}">
                <a16:creationId xmlns:a16="http://schemas.microsoft.com/office/drawing/2014/main" id="{FB89F1A9-0482-4F67-9697-9C0E664E3B08}"/>
              </a:ext>
            </a:extLst>
          </p:cNvPr>
          <p:cNvSpPr txBox="1"/>
          <p:nvPr>
            <p:custDataLst>
              <p:tags r:id="rId3"/>
            </p:custDataLst>
          </p:nvPr>
        </p:nvSpPr>
        <p:spPr>
          <a:xfrm>
            <a:off x="358775" y="5004457"/>
            <a:ext cx="2789374" cy="197277"/>
          </a:xfrm>
          <a:prstGeom prst="rect">
            <a:avLst/>
          </a:prstGeom>
          <a:noFill/>
        </p:spPr>
        <p:txBody>
          <a:bodyPr vert="horz" wrap="square" lIns="0" tIns="0" rIns="0" bIns="0" rtlCol="0">
            <a:noAutofit/>
          </a:bodyPr>
          <a:lstStyle/>
          <a:p>
            <a:pPr algn="l">
              <a:spcBef>
                <a:spcPts val="600"/>
              </a:spcBef>
            </a:pPr>
            <a:r>
              <a:rPr lang="en-IE" sz="1000" b="1">
                <a:solidFill>
                  <a:schemeClr val="tx1"/>
                </a:solidFill>
                <a:latin typeface="Noto Sans" panose="020B0502040504020204" pitchFamily="34" charset="0"/>
                <a:ea typeface="Noto Sans" panose="020B0502040504020204" pitchFamily="34" charset="0"/>
                <a:cs typeface="Noto Sans" panose="020B0502040504020204" pitchFamily="34" charset="0"/>
              </a:rPr>
              <a:t>‌​​Hervé Boiral​‌</a:t>
            </a:r>
            <a:endParaRPr lang="en-IE" sz="1000" b="1"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8" name="TextBox 47">
            <a:extLst>
              <a:ext uri="{FF2B5EF4-FFF2-40B4-BE49-F238E27FC236}">
                <a16:creationId xmlns:a16="http://schemas.microsoft.com/office/drawing/2014/main" id="{675B16DA-3330-4FA5-B5C2-338BA1C52670}"/>
              </a:ext>
            </a:extLst>
          </p:cNvPr>
          <p:cNvSpPr txBox="1"/>
          <p:nvPr>
            <p:custDataLst>
              <p:tags r:id="rId4"/>
            </p:custDataLst>
          </p:nvPr>
        </p:nvSpPr>
        <p:spPr>
          <a:xfrm>
            <a:off x="358775" y="5201734"/>
            <a:ext cx="3612334" cy="338300"/>
          </a:xfrm>
          <a:prstGeom prst="rect">
            <a:avLst/>
          </a:prstGeom>
          <a:noFill/>
        </p:spPr>
        <p:txBody>
          <a:bodyPr vert="horz" wrap="square" lIns="0" tIns="0" rIns="0" bIns="0" rtlCol="0">
            <a:noAutofit/>
          </a:bodyPr>
          <a:lstStyle/>
          <a:p>
            <a:pPr algn="l">
              <a:spcBef>
                <a:spcPts val="600"/>
              </a:spcBef>
            </a:pPr>
            <a:r>
              <a:rPr lang="en-IE" sz="1000">
                <a:solidFill>
                  <a:schemeClr val="tx1"/>
                </a:solidFill>
                <a:latin typeface="Noto Sans" panose="020B0502040504020204" pitchFamily="34" charset="0"/>
                <a:ea typeface="Noto Sans" panose="020B0502040504020204" pitchFamily="34" charset="0"/>
                <a:cs typeface="Noto Sans" panose="020B0502040504020204" pitchFamily="34" charset="0"/>
              </a:rPr>
              <a:t>‌​​Lead PM​‌</a:t>
            </a:r>
            <a:endParaRPr lang="en-IE" sz="1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9" name="TextBox 48">
            <a:extLst>
              <a:ext uri="{FF2B5EF4-FFF2-40B4-BE49-F238E27FC236}">
                <a16:creationId xmlns:a16="http://schemas.microsoft.com/office/drawing/2014/main" id="{C8BF0ABB-AB0D-4144-AA79-44F23F6C4906}"/>
              </a:ext>
            </a:extLst>
          </p:cNvPr>
          <p:cNvSpPr txBox="1"/>
          <p:nvPr>
            <p:custDataLst>
              <p:tags r:id="rId5"/>
            </p:custDataLst>
          </p:nvPr>
        </p:nvSpPr>
        <p:spPr>
          <a:xfrm>
            <a:off x="1880601" y="5002728"/>
            <a:ext cx="2789374" cy="197277"/>
          </a:xfrm>
          <a:prstGeom prst="rect">
            <a:avLst/>
          </a:prstGeom>
          <a:noFill/>
        </p:spPr>
        <p:txBody>
          <a:bodyPr vert="horz" wrap="square" lIns="0" tIns="0" rIns="0" bIns="0" rtlCol="0">
            <a:noAutofit/>
          </a:bodyPr>
          <a:lstStyle/>
          <a:p>
            <a:pPr algn="l">
              <a:spcBef>
                <a:spcPts val="600"/>
              </a:spcBef>
            </a:pPr>
            <a:r>
              <a:rPr lang="en-IE" sz="1000" b="1">
                <a:solidFill>
                  <a:schemeClr val="tx1"/>
                </a:solidFill>
                <a:latin typeface="Noto Sans" panose="020B0502040504020204" pitchFamily="34" charset="0"/>
                <a:ea typeface="Noto Sans" panose="020B0502040504020204" pitchFamily="34" charset="0"/>
                <a:cs typeface="Noto Sans" panose="020B0502040504020204" pitchFamily="34" charset="0"/>
              </a:rPr>
              <a:t>‌​​Anne Nguyen​‌</a:t>
            </a:r>
            <a:endParaRPr lang="en-IE" sz="1000" b="1"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0" name="TextBox 49">
            <a:extLst>
              <a:ext uri="{FF2B5EF4-FFF2-40B4-BE49-F238E27FC236}">
                <a16:creationId xmlns:a16="http://schemas.microsoft.com/office/drawing/2014/main" id="{F9B3691D-7021-43C0-8ACC-2AFF101D48EA}"/>
              </a:ext>
            </a:extLst>
          </p:cNvPr>
          <p:cNvSpPr txBox="1"/>
          <p:nvPr>
            <p:custDataLst>
              <p:tags r:id="rId6"/>
            </p:custDataLst>
          </p:nvPr>
        </p:nvSpPr>
        <p:spPr>
          <a:xfrm>
            <a:off x="1880601" y="5198208"/>
            <a:ext cx="3612334" cy="338300"/>
          </a:xfrm>
          <a:prstGeom prst="rect">
            <a:avLst/>
          </a:prstGeom>
          <a:noFill/>
        </p:spPr>
        <p:txBody>
          <a:bodyPr vert="horz" wrap="square" lIns="0" tIns="0" rIns="0" bIns="0" rtlCol="0">
            <a:noAutofit/>
          </a:bodyPr>
          <a:lstStyle/>
          <a:p>
            <a:pPr algn="l">
              <a:spcBef>
                <a:spcPts val="600"/>
              </a:spcBef>
            </a:pPr>
            <a:r>
              <a:rPr lang="en-IE" sz="1000">
                <a:solidFill>
                  <a:schemeClr val="tx1"/>
                </a:solidFill>
                <a:latin typeface="Noto Sans" panose="020B0502040504020204" pitchFamily="34" charset="0"/>
                <a:ea typeface="Noto Sans" panose="020B0502040504020204" pitchFamily="34" charset="0"/>
                <a:cs typeface="Noto Sans" panose="020B0502040504020204" pitchFamily="34" charset="0"/>
              </a:rPr>
              <a:t>‌​​Back up PM​‌</a:t>
            </a:r>
            <a:endParaRPr lang="en-IE" sz="1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1" name="TextBox 50">
            <a:extLst>
              <a:ext uri="{FF2B5EF4-FFF2-40B4-BE49-F238E27FC236}">
                <a16:creationId xmlns:a16="http://schemas.microsoft.com/office/drawing/2014/main" id="{016491FE-9085-4D16-8B9F-FD10D500A2D0}"/>
              </a:ext>
            </a:extLst>
          </p:cNvPr>
          <p:cNvSpPr txBox="1"/>
          <p:nvPr/>
        </p:nvSpPr>
        <p:spPr>
          <a:xfrm>
            <a:off x="358775" y="5444710"/>
            <a:ext cx="6839366" cy="229719"/>
          </a:xfrm>
          <a:prstGeom prst="rect">
            <a:avLst/>
          </a:prstGeom>
          <a:noFill/>
        </p:spPr>
        <p:txBody>
          <a:bodyPr vert="horz" wrap="square" lIns="0" tIns="0" rIns="0" bIns="0" rtlCol="0">
            <a:noAutofit/>
          </a:bodyPr>
          <a:lstStyle/>
          <a:p>
            <a:pPr algn="l">
              <a:spcBef>
                <a:spcPts val="600"/>
              </a:spcBef>
            </a:pPr>
            <a:r>
              <a:rPr lang="en-IE" sz="750" dirty="0">
                <a:effectLst/>
                <a:latin typeface="Noto Sans" panose="020B0502040504020204" pitchFamily="34" charset="0"/>
                <a:ea typeface="Noto Sans" panose="020B0502040504020204" pitchFamily="34" charset="0"/>
                <a:cs typeface="Noto Sans" panose="020B0502040504020204" pitchFamily="34" charset="0"/>
              </a:rPr>
              <a:t>There can be no assurance that the professionals currently employed by Amundi will continue to be employed by Amundi or that the past performance or success of any such professional serves as an indicator of such professional's future performance or success. For illustrative purposes only.</a:t>
            </a:r>
            <a:endParaRPr lang="en-IE" sz="75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52" name="Table 51">
            <a:extLst>
              <a:ext uri="{FF2B5EF4-FFF2-40B4-BE49-F238E27FC236}">
                <a16:creationId xmlns:a16="http://schemas.microsoft.com/office/drawing/2014/main" id="{8A81C1AB-EFBF-4BF5-95CB-A8CBE95787F2}"/>
              </a:ext>
            </a:extLst>
          </p:cNvPr>
          <p:cNvGraphicFramePr>
            <a:graphicFrameLocks noGrp="1"/>
          </p:cNvGraphicFramePr>
          <p:nvPr>
            <p:custDataLst>
              <p:tags r:id="rId7"/>
            </p:custDataLst>
            <p:extLst>
              <p:ext uri="{D42A27DB-BD31-4B8C-83A1-F6EECF244321}">
                <p14:modId xmlns:p14="http://schemas.microsoft.com/office/powerpoint/2010/main" val="3710767636"/>
              </p:ext>
            </p:extLst>
          </p:nvPr>
        </p:nvGraphicFramePr>
        <p:xfrm>
          <a:off x="336225" y="6099279"/>
          <a:ext cx="3084578" cy="1588284"/>
        </p:xfrm>
        <a:graphic>
          <a:graphicData uri="http://schemas.openxmlformats.org/drawingml/2006/table">
            <a:tbl>
              <a:tblPr firstRow="1" bandRow="1">
                <a:tableStyleId>{5C22544A-7EE6-4342-B048-85BDC9FD1C3A}</a:tableStyleId>
              </a:tblPr>
              <a:tblGrid>
                <a:gridCol w="1286835">
                  <a:extLst>
                    <a:ext uri="{9D8B030D-6E8A-4147-A177-3AD203B41FA5}">
                      <a16:colId xmlns:a16="http://schemas.microsoft.com/office/drawing/2014/main" val="2563858332"/>
                    </a:ext>
                  </a:extLst>
                </a:gridCol>
                <a:gridCol w="1797743">
                  <a:extLst>
                    <a:ext uri="{9D8B030D-6E8A-4147-A177-3AD203B41FA5}">
                      <a16:colId xmlns:a16="http://schemas.microsoft.com/office/drawing/2014/main" val="2371898725"/>
                    </a:ext>
                  </a:extLst>
                </a:gridCol>
              </a:tblGrid>
              <a:tr h="226800">
                <a:tc>
                  <a:txBody>
                    <a:bodyPr/>
                    <a:lstStyle/>
                    <a:p>
                      <a:pPr algn="l">
                        <a:lnSpc>
                          <a:spcPct val="100000"/>
                        </a:lnSpc>
                      </a:pPr>
                      <a:endParaRPr sz="800" dirty="0">
                        <a:latin typeface="Noto Sans" panose="020B0502040504020204" pitchFamily="34" charset="0"/>
                        <a:ea typeface="Noto Sans" panose="020B0502040504020204" pitchFamily="34" charset="0"/>
                        <a:cs typeface="Noto Sans" panose="020B0502040504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3C64"/>
                    </a:solidFill>
                  </a:tcPr>
                </a:tc>
                <a:tc>
                  <a:txBody>
                    <a:bodyPr/>
                    <a:lstStyle/>
                    <a:p>
                      <a:pPr marL="0" marR="0" indent="0" algn="ctr">
                        <a:lnSpc>
                          <a:spcPts val="900"/>
                        </a:lnSpc>
                        <a:spcBef>
                          <a:spcPts val="720"/>
                        </a:spcBef>
                        <a:spcAft>
                          <a:spcPts val="675"/>
                        </a:spcAft>
                      </a:pPr>
                      <a:r>
                        <a:rPr lang="en-US" sz="800" b="1" i="0" spc="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r>
                        <a:rPr lang="en-US" sz="800" b="1" spc="0" dirty="0">
                          <a:solidFill>
                            <a:srgbClr val="FFFFFF"/>
                          </a:solidFill>
                          <a:latin typeface="Noto Sans" panose="020B0502040504020204" pitchFamily="34" charset="0"/>
                          <a:ea typeface="Noto Sans" panose="020B0502040504020204" pitchFamily="34" charset="0"/>
                          <a:cs typeface="Noto Sans" panose="020B0502040504020204" pitchFamily="34" charset="0"/>
                        </a:rPr>
                        <a:t>A EUR</a:t>
                      </a:r>
                      <a:r>
                        <a:rPr lang="en-US" sz="800" b="1" i="0" spc="0"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3C64"/>
                    </a:solidFill>
                  </a:tcPr>
                </a:tc>
                <a:extLst>
                  <a:ext uri="{0D108BD9-81ED-4DB2-BD59-A6C34878D82A}">
                    <a16:rowId xmlns:a16="http://schemas.microsoft.com/office/drawing/2014/main" val="3465934561"/>
                  </a:ext>
                </a:extLst>
              </a:tr>
              <a:tr h="226971">
                <a:tc>
                  <a:txBody>
                    <a:bodyPr/>
                    <a:lstStyle/>
                    <a:p>
                      <a:pPr marL="92710" algn="l">
                        <a:lnSpc>
                          <a:spcPct val="100000"/>
                        </a:lnSpc>
                        <a:spcBef>
                          <a:spcPts val="420"/>
                        </a:spcBef>
                      </a:pPr>
                      <a:r>
                        <a:rPr lang="en-IE" sz="800" spc="0" dirty="0">
                          <a:solidFill>
                            <a:schemeClr val="tx1"/>
                          </a:solidFill>
                          <a:latin typeface="Noto Sans" panose="020B0502040504020204" pitchFamily="34" charset="0"/>
                          <a:ea typeface="Noto Sans" panose="020B0502040504020204" pitchFamily="34" charset="0"/>
                          <a:cs typeface="Noto Sans" panose="020B0502040504020204" pitchFamily="34" charset="0"/>
                        </a:rPr>
                        <a:t>Investment Manager</a:t>
                      </a:r>
                      <a:endParaRPr sz="800" spc="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ts val="900"/>
                        </a:lnSpc>
                        <a:spcBef>
                          <a:spcPts val="385"/>
                        </a:spcBef>
                        <a:spcAft>
                          <a:spcPts val="325"/>
                        </a:spcAft>
                      </a:pPr>
                      <a:r>
                        <a:rPr lang="fr-FR"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r>
                        <a:rPr lang="fr-FR" sz="80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Amundi Asset Management</a:t>
                      </a:r>
                      <a:r>
                        <a:rPr lang="fr-FR"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endParaRPr lang="en-US"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65136086"/>
                  </a:ext>
                </a:extLst>
              </a:tr>
              <a:tr h="226971">
                <a:tc>
                  <a:txBody>
                    <a:bodyPr/>
                    <a:lstStyle/>
                    <a:p>
                      <a:pPr marL="92710" algn="l">
                        <a:lnSpc>
                          <a:spcPct val="100000"/>
                        </a:lnSpc>
                        <a:spcBef>
                          <a:spcPts val="420"/>
                        </a:spcBef>
                      </a:pPr>
                      <a:r>
                        <a:rPr lang="en-IE" sz="800" spc="0" dirty="0">
                          <a:solidFill>
                            <a:schemeClr val="tx1"/>
                          </a:solidFill>
                          <a:latin typeface="Noto Sans" panose="020B0502040504020204" pitchFamily="34" charset="0"/>
                          <a:ea typeface="Noto Sans" panose="020B0502040504020204" pitchFamily="34" charset="0"/>
                          <a:cs typeface="Noto Sans" panose="020B0502040504020204" pitchFamily="34" charset="0"/>
                        </a:rPr>
                        <a:t>Management Company</a:t>
                      </a:r>
                      <a:endParaRPr sz="800" spc="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ts val="900"/>
                        </a:lnSpc>
                        <a:spcBef>
                          <a:spcPts val="385"/>
                        </a:spcBef>
                        <a:spcAft>
                          <a:spcPts val="325"/>
                        </a:spcAft>
                      </a:pPr>
                      <a:r>
                        <a:rPr lang="pt-BR"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r>
                        <a:rPr lang="pt-BR" sz="800" spc="0" dirty="0" err="1">
                          <a:solidFill>
                            <a:srgbClr val="013B65"/>
                          </a:solidFill>
                          <a:latin typeface="Noto Sans" panose="020B0502040504020204" pitchFamily="34" charset="0"/>
                          <a:ea typeface="Noto Sans" panose="020B0502040504020204" pitchFamily="34" charset="0"/>
                          <a:cs typeface="Noto Sans" panose="020B0502040504020204" pitchFamily="34" charset="0"/>
                        </a:rPr>
                        <a:t>Amundi</a:t>
                      </a:r>
                      <a:r>
                        <a:rPr lang="pt-BR" sz="80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 Luxembourg SA</a:t>
                      </a:r>
                      <a:r>
                        <a:rPr lang="pt-BR"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endParaRPr lang="en-US"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09017771"/>
                  </a:ext>
                </a:extLst>
              </a:tr>
              <a:tr h="226971">
                <a:tc>
                  <a:txBody>
                    <a:bodyPr/>
                    <a:lstStyle/>
                    <a:p>
                      <a:pPr marL="92710" algn="l">
                        <a:lnSpc>
                          <a:spcPct val="100000"/>
                        </a:lnSpc>
                        <a:spcBef>
                          <a:spcPts val="680"/>
                        </a:spcBef>
                      </a:pPr>
                      <a:r>
                        <a:rPr lang="en-IE" sz="800" spc="0" dirty="0">
                          <a:solidFill>
                            <a:schemeClr val="tx1"/>
                          </a:solidFill>
                          <a:latin typeface="Noto Sans" panose="020B0502040504020204" pitchFamily="34" charset="0"/>
                          <a:ea typeface="Noto Sans" panose="020B0502040504020204" pitchFamily="34" charset="0"/>
                          <a:cs typeface="Noto Sans" panose="020B0502040504020204" pitchFamily="34" charset="0"/>
                        </a:rPr>
                        <a:t>Custodian Institution</a:t>
                      </a:r>
                      <a:endParaRPr sz="800" spc="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ts val="900"/>
                        </a:lnSpc>
                        <a:spcBef>
                          <a:spcPts val="385"/>
                        </a:spcBef>
                        <a:spcAft>
                          <a:spcPts val="325"/>
                        </a:spcAft>
                      </a:pPr>
                      <a:r>
                        <a:rPr lang="en-IE"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r>
                        <a:rPr lang="en-IE" sz="80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SOCIETE GENERALE LUXEMBOURG</a:t>
                      </a:r>
                      <a:r>
                        <a:rPr lang="en-IE"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endParaRPr lang="en-US"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90702250"/>
                  </a:ext>
                </a:extLst>
              </a:tr>
              <a:tr h="226971">
                <a:tc>
                  <a:txBody>
                    <a:bodyPr/>
                    <a:lstStyle/>
                    <a:p>
                      <a:pPr marL="92710" algn="l">
                        <a:lnSpc>
                          <a:spcPct val="100000"/>
                        </a:lnSpc>
                        <a:spcBef>
                          <a:spcPts val="420"/>
                        </a:spcBef>
                      </a:pPr>
                      <a:r>
                        <a:rPr lang="en-IE" sz="800" spc="0" dirty="0">
                          <a:solidFill>
                            <a:schemeClr val="tx1"/>
                          </a:solidFill>
                          <a:latin typeface="Noto Sans" panose="020B0502040504020204" pitchFamily="34" charset="0"/>
                          <a:ea typeface="Noto Sans" panose="020B0502040504020204" pitchFamily="34" charset="0"/>
                          <a:cs typeface="Noto Sans" panose="020B0502040504020204" pitchFamily="34" charset="0"/>
                        </a:rPr>
                        <a:t>ISIN Code</a:t>
                      </a:r>
                      <a:endParaRPr sz="800" spc="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ctr">
                        <a:lnSpc>
                          <a:spcPts val="900"/>
                        </a:lnSpc>
                        <a:spcBef>
                          <a:spcPts val="385"/>
                        </a:spcBef>
                        <a:spcAft>
                          <a:spcPts val="325"/>
                        </a:spcAft>
                      </a:pPr>
                      <a:r>
                        <a:rPr lang="en-IE"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r>
                        <a:rPr lang="en-IE" sz="80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LU1706854152</a:t>
                      </a:r>
                      <a:r>
                        <a:rPr lang="en-IE"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endParaRPr lang="en-US"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6768705"/>
                  </a:ext>
                </a:extLst>
              </a:tr>
              <a:tr h="226800">
                <a:tc>
                  <a:txBody>
                    <a:bodyPr/>
                    <a:lstStyle/>
                    <a:p>
                      <a:pPr marL="92710" algn="l">
                        <a:lnSpc>
                          <a:spcPct val="100000"/>
                        </a:lnSpc>
                        <a:spcBef>
                          <a:spcPts val="420"/>
                        </a:spcBef>
                      </a:pPr>
                      <a:r>
                        <a:rPr lang="en-IE" sz="800" spc="0" dirty="0">
                          <a:solidFill>
                            <a:schemeClr val="tx1"/>
                          </a:solidFill>
                          <a:latin typeface="Noto Sans" panose="020B0502040504020204" pitchFamily="34" charset="0"/>
                          <a:ea typeface="Noto Sans" panose="020B0502040504020204" pitchFamily="34" charset="0"/>
                          <a:cs typeface="Noto Sans" panose="020B0502040504020204" pitchFamily="34" charset="0"/>
                        </a:rPr>
                        <a:t>Base Currency</a:t>
                      </a:r>
                      <a:endParaRPr sz="800" spc="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755934" rtl="0" eaLnBrk="1" fontAlgn="auto" latinLnBrk="0" hangingPunct="1">
                        <a:lnSpc>
                          <a:spcPts val="1000"/>
                        </a:lnSpc>
                        <a:spcBef>
                          <a:spcPts val="290"/>
                        </a:spcBef>
                        <a:spcAft>
                          <a:spcPts val="230"/>
                        </a:spcAft>
                        <a:buClrTx/>
                        <a:buSzTx/>
                        <a:buFontTx/>
                        <a:buNone/>
                        <a:tabLst/>
                        <a:defRPr/>
                      </a:pPr>
                      <a:r>
                        <a:rPr lang="en-IE"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r>
                        <a:rPr lang="en-IE" sz="80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EUR</a:t>
                      </a:r>
                      <a:r>
                        <a:rPr lang="en-IE"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a:t>
                      </a:r>
                      <a:endParaRPr lang="en-US"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66357264"/>
                  </a:ext>
                </a:extLst>
              </a:tr>
              <a:tr h="226800">
                <a:tc>
                  <a:txBody>
                    <a:bodyPr/>
                    <a:lstStyle/>
                    <a:p>
                      <a:pPr marL="92710" algn="l">
                        <a:lnSpc>
                          <a:spcPct val="100000"/>
                        </a:lnSpc>
                        <a:spcBef>
                          <a:spcPts val="420"/>
                        </a:spcBef>
                      </a:pPr>
                      <a:r>
                        <a:rPr lang="en-IE" sz="800" spc="0" dirty="0">
                          <a:solidFill>
                            <a:schemeClr val="tx1"/>
                          </a:solidFill>
                          <a:latin typeface="Noto Sans" panose="020B0502040504020204" pitchFamily="34" charset="0"/>
                          <a:ea typeface="Noto Sans" panose="020B0502040504020204" pitchFamily="34" charset="0"/>
                          <a:cs typeface="Noto Sans" panose="020B0502040504020204" pitchFamily="34" charset="0"/>
                        </a:rPr>
                        <a:t>SFDR Classification*</a:t>
                      </a:r>
                      <a:endParaRPr sz="800" spc="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755934" rtl="0" eaLnBrk="1" fontAlgn="auto" latinLnBrk="0" hangingPunct="1">
                        <a:lnSpc>
                          <a:spcPts val="1000"/>
                        </a:lnSpc>
                        <a:spcBef>
                          <a:spcPts val="290"/>
                        </a:spcBef>
                        <a:spcAft>
                          <a:spcPts val="230"/>
                        </a:spcAft>
                        <a:buClrTx/>
                        <a:buSzTx/>
                        <a:buFontTx/>
                        <a:buNone/>
                        <a:tabLst/>
                        <a:defRPr/>
                      </a:pPr>
                      <a:r>
                        <a:rPr lang="en-US" sz="800" i="0" spc="0" dirty="0">
                          <a:solidFill>
                            <a:srgbClr val="013B65"/>
                          </a:solidFill>
                          <a:latin typeface="Noto Sans" panose="020B0502040504020204" pitchFamily="34" charset="0"/>
                          <a:ea typeface="Noto Sans" panose="020B0502040504020204" pitchFamily="34" charset="0"/>
                          <a:cs typeface="Noto Sans" panose="020B0502040504020204" pitchFamily="34" charset="0"/>
                        </a:rPr>
                        <a:t>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76848400"/>
                  </a:ext>
                </a:extLst>
              </a:tr>
            </a:tbl>
          </a:graphicData>
        </a:graphic>
      </p:graphicFrame>
      <p:sp>
        <p:nvSpPr>
          <p:cNvPr id="53" name="Freeform 40">
            <a:extLst>
              <a:ext uri="{FF2B5EF4-FFF2-40B4-BE49-F238E27FC236}">
                <a16:creationId xmlns:a16="http://schemas.microsoft.com/office/drawing/2014/main" id="{302DB5C8-2F34-42D7-9C4E-4338CA3DC234}"/>
              </a:ext>
            </a:extLst>
          </p:cNvPr>
          <p:cNvSpPr/>
          <p:nvPr/>
        </p:nvSpPr>
        <p:spPr>
          <a:xfrm rot="18900000">
            <a:off x="6691307" y="6509121"/>
            <a:ext cx="292193" cy="218676"/>
          </a:xfrm>
          <a:custGeom>
            <a:avLst/>
            <a:gdLst>
              <a:gd name="connsiteX0" fmla="*/ 182855 w 292193"/>
              <a:gd name="connsiteY0" fmla="*/ 0 h 218676"/>
              <a:gd name="connsiteX1" fmla="*/ 292193 w 292193"/>
              <a:gd name="connsiteY1" fmla="*/ 109338 h 218676"/>
              <a:gd name="connsiteX2" fmla="*/ 182855 w 292193"/>
              <a:gd name="connsiteY2" fmla="*/ 218676 h 218676"/>
              <a:gd name="connsiteX3" fmla="*/ 182855 w 292193"/>
              <a:gd name="connsiteY3" fmla="*/ 164007 h 218676"/>
              <a:gd name="connsiteX4" fmla="*/ 0 w 292193"/>
              <a:gd name="connsiteY4" fmla="*/ 164007 h 218676"/>
              <a:gd name="connsiteX5" fmla="*/ 109338 w 292193"/>
              <a:gd name="connsiteY5" fmla="*/ 54669 h 218676"/>
              <a:gd name="connsiteX6" fmla="*/ 182855 w 292193"/>
              <a:gd name="connsiteY6" fmla="*/ 54669 h 21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193" h="218676">
                <a:moveTo>
                  <a:pt x="182855" y="0"/>
                </a:moveTo>
                <a:lnTo>
                  <a:pt x="292193" y="109338"/>
                </a:lnTo>
                <a:lnTo>
                  <a:pt x="182855" y="218676"/>
                </a:lnTo>
                <a:lnTo>
                  <a:pt x="182855" y="164007"/>
                </a:lnTo>
                <a:lnTo>
                  <a:pt x="0" y="164007"/>
                </a:lnTo>
                <a:lnTo>
                  <a:pt x="109338" y="54669"/>
                </a:lnTo>
                <a:lnTo>
                  <a:pt x="182855" y="54669"/>
                </a:lnTo>
                <a:close/>
              </a:path>
            </a:pathLst>
          </a:custGeom>
          <a:solidFill>
            <a:srgbClr val="00A0E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4" name="Freeform 41">
            <a:extLst>
              <a:ext uri="{FF2B5EF4-FFF2-40B4-BE49-F238E27FC236}">
                <a16:creationId xmlns:a16="http://schemas.microsoft.com/office/drawing/2014/main" id="{42F9445A-8F18-4DCB-8371-0DE56E838121}"/>
              </a:ext>
            </a:extLst>
          </p:cNvPr>
          <p:cNvSpPr/>
          <p:nvPr/>
        </p:nvSpPr>
        <p:spPr>
          <a:xfrm rot="8100000">
            <a:off x="3825012" y="6632079"/>
            <a:ext cx="292193" cy="218676"/>
          </a:xfrm>
          <a:custGeom>
            <a:avLst/>
            <a:gdLst>
              <a:gd name="connsiteX0" fmla="*/ 182855 w 292193"/>
              <a:gd name="connsiteY0" fmla="*/ 0 h 218676"/>
              <a:gd name="connsiteX1" fmla="*/ 292193 w 292193"/>
              <a:gd name="connsiteY1" fmla="*/ 109338 h 218676"/>
              <a:gd name="connsiteX2" fmla="*/ 182855 w 292193"/>
              <a:gd name="connsiteY2" fmla="*/ 218676 h 218676"/>
              <a:gd name="connsiteX3" fmla="*/ 182855 w 292193"/>
              <a:gd name="connsiteY3" fmla="*/ 164007 h 218676"/>
              <a:gd name="connsiteX4" fmla="*/ 0 w 292193"/>
              <a:gd name="connsiteY4" fmla="*/ 164007 h 218676"/>
              <a:gd name="connsiteX5" fmla="*/ 109338 w 292193"/>
              <a:gd name="connsiteY5" fmla="*/ 54669 h 218676"/>
              <a:gd name="connsiteX6" fmla="*/ 182855 w 292193"/>
              <a:gd name="connsiteY6" fmla="*/ 54669 h 21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193" h="218676">
                <a:moveTo>
                  <a:pt x="182855" y="0"/>
                </a:moveTo>
                <a:lnTo>
                  <a:pt x="292193" y="109338"/>
                </a:lnTo>
                <a:lnTo>
                  <a:pt x="182855" y="218676"/>
                </a:lnTo>
                <a:lnTo>
                  <a:pt x="182855" y="164007"/>
                </a:lnTo>
                <a:lnTo>
                  <a:pt x="0" y="164007"/>
                </a:lnTo>
                <a:lnTo>
                  <a:pt x="109338" y="54669"/>
                </a:lnTo>
                <a:lnTo>
                  <a:pt x="182855" y="54669"/>
                </a:lnTo>
                <a:close/>
              </a:path>
            </a:pathLst>
          </a:custGeom>
          <a:solidFill>
            <a:srgbClr val="00A0E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5" name="Costs &amp; Performance Scenario Text Box">
            <a:extLst>
              <a:ext uri="{FF2B5EF4-FFF2-40B4-BE49-F238E27FC236}">
                <a16:creationId xmlns:a16="http://schemas.microsoft.com/office/drawing/2014/main" id="{E6FE27B2-97B2-463E-AC3A-177067F04163}"/>
              </a:ext>
            </a:extLst>
          </p:cNvPr>
          <p:cNvSpPr txBox="1"/>
          <p:nvPr/>
        </p:nvSpPr>
        <p:spPr>
          <a:xfrm>
            <a:off x="358775" y="7758003"/>
            <a:ext cx="3200745" cy="748923"/>
          </a:xfrm>
          <a:prstGeom prst="rect">
            <a:avLst/>
          </a:prstGeom>
        </p:spPr>
        <p:txBody>
          <a:bodyPr vert="horz" wrap="square" lIns="0" tIns="0" rIns="0" bIns="0" rtlCol="0">
            <a:spAutoFit/>
          </a:bodyPr>
          <a:lstStyle>
            <a:lvl1pPr marR="0" lvl="0" indent="0" defTabSz="755934" fontAlgn="auto">
              <a:lnSpc>
                <a:spcPct val="100000"/>
              </a:lnSpc>
              <a:spcBef>
                <a:spcPts val="600"/>
              </a:spcBef>
              <a:spcAft>
                <a:spcPts val="0"/>
              </a:spcAft>
              <a:buClr>
                <a:srgbClr val="00A0E3"/>
              </a:buClr>
              <a:buSzPct val="130000"/>
              <a:buFont typeface="Symbol" panose="05050102010706020507" pitchFamily="18" charset="2"/>
              <a:buNone/>
              <a:tabLst/>
              <a:defRPr sz="800">
                <a:latin typeface="Arial" panose="020B0604020202020204" pitchFamily="34" charset="0"/>
                <a:cs typeface="Arial" panose="020B0604020202020204" pitchFamily="34" charset="0"/>
              </a:defRPr>
            </a:lvl1pPr>
            <a:lvl2pPr marL="0" marR="0" lvl="1" indent="0" defTabSz="755934" fontAlgn="auto">
              <a:lnSpc>
                <a:spcPct val="100000"/>
              </a:lnSpc>
              <a:spcBef>
                <a:spcPts val="600"/>
              </a:spcBef>
              <a:spcAft>
                <a:spcPts val="0"/>
              </a:spcAft>
              <a:buClr>
                <a:schemeClr val="tx1"/>
              </a:buClr>
              <a:buSzTx/>
              <a:buFont typeface="Symbol" panose="05050102010706020507" pitchFamily="18" charset="2"/>
              <a:buNone/>
              <a:tabLst/>
              <a:defRPr sz="800" b="1">
                <a:latin typeface="Arial" panose="020B0604020202020204" pitchFamily="34" charset="0"/>
                <a:cs typeface="Arial" panose="020B0604020202020204" pitchFamily="34" charset="0"/>
              </a:defRPr>
            </a:lvl2pPr>
            <a:lvl3pPr marL="0" marR="0" lvl="2" indent="0" defTabSz="755934" fontAlgn="auto">
              <a:lnSpc>
                <a:spcPct val="100000"/>
              </a:lnSpc>
              <a:spcBef>
                <a:spcPts val="600"/>
              </a:spcBef>
              <a:spcAft>
                <a:spcPts val="0"/>
              </a:spcAft>
              <a:buClr>
                <a:schemeClr val="tx1"/>
              </a:buClr>
              <a:buSzPct val="100000"/>
              <a:buFont typeface="Arial" panose="020B0604020202020204" pitchFamily="34" charset="0"/>
              <a:buNone/>
              <a:tabLst/>
              <a:defRPr sz="800">
                <a:solidFill>
                  <a:schemeClr val="bg1">
                    <a:lumMod val="65000"/>
                  </a:schemeClr>
                </a:solidFill>
                <a:latin typeface="Arial" panose="020B0604020202020204" pitchFamily="34" charset="0"/>
                <a:cs typeface="Arial" panose="020B0604020202020204" pitchFamily="34" charset="0"/>
              </a:defRPr>
            </a:lvl3pPr>
            <a:lvl4pPr marL="90000" marR="0" lvl="3"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4pPr>
            <a:lvl5pPr marL="180000" marR="0" lvl="4" indent="-90000" defTabSz="755934" fontAlgn="auto">
              <a:lnSpc>
                <a:spcPct val="100000"/>
              </a:lnSpc>
              <a:spcBef>
                <a:spcPts val="600"/>
              </a:spcBef>
              <a:spcAft>
                <a:spcPts val="0"/>
              </a:spcAft>
              <a:buClr>
                <a:srgbClr val="00A0E3"/>
              </a:buClr>
              <a:buSzTx/>
              <a:buFont typeface="Wingdings" panose="05000000000000000000" pitchFamily="2" charset="2"/>
              <a:buChar char="§"/>
              <a:tabLst/>
              <a:defRPr lang="fr-FR" sz="800" dirty="0">
                <a:latin typeface="Arial" panose="020B0604020202020204" pitchFamily="34" charset="0"/>
                <a:cs typeface="Arial" panose="020B0604020202020204" pitchFamily="34" charset="0"/>
              </a:defRPr>
            </a:lvl5pPr>
            <a:lvl6pPr marL="0" lvl="5" indent="0" defTabSz="755934">
              <a:lnSpc>
                <a:spcPct val="100000"/>
              </a:lnSpc>
              <a:spcBef>
                <a:spcPts val="600"/>
              </a:spcBef>
              <a:buFont typeface="Arial" panose="020B0604020202020204" pitchFamily="34" charset="0"/>
              <a:buNone/>
              <a:defRPr sz="1200" b="1">
                <a:latin typeface="Arial" panose="020B0604020202020204" pitchFamily="34" charset="0"/>
                <a:cs typeface="Arial" panose="020B0604020202020204" pitchFamily="34" charset="0"/>
              </a:defRPr>
            </a:lvl6pPr>
            <a:lvl7pPr marL="0" lvl="6" indent="0" defTabSz="755934">
              <a:lnSpc>
                <a:spcPct val="100000"/>
              </a:lnSpc>
              <a:spcBef>
                <a:spcPts val="600"/>
              </a:spcBef>
              <a:buClr>
                <a:srgbClr val="00A0E3"/>
              </a:buClr>
              <a:buFont typeface="Symbol" panose="05050102010706020507" pitchFamily="18" charset="2"/>
              <a:buNone/>
              <a:defRPr sz="1000" b="1">
                <a:latin typeface="Arial" panose="020B0604020202020204" pitchFamily="34" charset="0"/>
                <a:cs typeface="Arial" panose="020B0604020202020204" pitchFamily="34" charset="0"/>
              </a:defRPr>
            </a:lvl7pPr>
            <a:lvl8pPr marL="0" lvl="7" indent="0" defTabSz="755934">
              <a:lnSpc>
                <a:spcPct val="100000"/>
              </a:lnSpc>
              <a:spcBef>
                <a:spcPts val="600"/>
              </a:spcBef>
              <a:buClr>
                <a:schemeClr val="tx1"/>
              </a:buClr>
              <a:buSzPct val="130000"/>
              <a:buFont typeface="Symbol" panose="05050102010706020507" pitchFamily="18" charset="2"/>
              <a:buNone/>
              <a:defRPr sz="800">
                <a:latin typeface="Arial" panose="020B0604020202020204" pitchFamily="34" charset="0"/>
                <a:cs typeface="Arial" panose="020B0604020202020204" pitchFamily="34" charset="0"/>
              </a:defRPr>
            </a:lvl8pPr>
            <a:lvl9pPr marL="0" lvl="8" indent="0" defTabSz="755934">
              <a:lnSpc>
                <a:spcPct val="100000"/>
              </a:lnSpc>
              <a:spcBef>
                <a:spcPts val="600"/>
              </a:spcBef>
              <a:buClr>
                <a:schemeClr val="tx1"/>
              </a:buClr>
              <a:buFont typeface="Arial" panose="020B0604020202020204" pitchFamily="34" charset="0"/>
              <a:buNone/>
              <a:defRPr sz="800">
                <a:latin typeface="Arial" panose="020B0604020202020204" pitchFamily="34" charset="0"/>
                <a:cs typeface="Arial" panose="020B0604020202020204" pitchFamily="34" charset="0"/>
              </a:defRPr>
            </a:lvl9pPr>
          </a:lstStyle>
          <a:p>
            <a:pPr lvl="5" algn="just"/>
            <a:r>
              <a:rPr lang="en-GB" dirty="0">
                <a:latin typeface="Noto Sans" panose="020B0502040504020204" pitchFamily="34" charset="0"/>
                <a:ea typeface="Noto Sans" panose="020B0502040504020204" pitchFamily="34" charset="0"/>
                <a:cs typeface="Noto Sans" panose="020B0502040504020204" pitchFamily="34" charset="0"/>
              </a:rPr>
              <a:t>What are the costs?</a:t>
            </a:r>
          </a:p>
          <a:p>
            <a:pPr marR="274320" algn="l">
              <a:lnSpc>
                <a:spcPts val="1000"/>
              </a:lnSpc>
              <a:spcBef>
                <a:spcPts val="500"/>
              </a:spcBef>
              <a:spcAft>
                <a:spcPts val="0"/>
              </a:spcAft>
            </a:pPr>
            <a:r>
              <a:rPr lang="en-US" sz="800" spc="0" dirty="0">
                <a:solidFill>
                  <a:srgbClr val="003B63"/>
                </a:solidFill>
                <a:latin typeface="Noto Sans" panose="020B0502040504020204" pitchFamily="34" charset="0"/>
                <a:ea typeface="Noto Sans" panose="020B0502040504020204" pitchFamily="34" charset="0"/>
                <a:cs typeface="Noto Sans" panose="020B0502040504020204" pitchFamily="34" charset="0"/>
              </a:rPr>
              <a:t>For Information on costs and other expenses, please refer to the Prospectus and the PRIIPs KID available on the </a:t>
            </a:r>
            <a:r>
              <a:rPr lang="en-US" sz="800" spc="0" dirty="0">
                <a:solidFill>
                  <a:srgbClr val="003B63"/>
                </a:solidFill>
                <a:latin typeface="Noto Sans" panose="020B0502040504020204" pitchFamily="34" charset="0"/>
                <a:ea typeface="Noto Sans" panose="020B0502040504020204" pitchFamily="34" charset="0"/>
                <a:cs typeface="Noto Sans" panose="020B0502040504020204" pitchFamily="34" charset="0"/>
                <a:hlinkClick r:id="rId14"/>
              </a:rPr>
              <a:t>website</a:t>
            </a:r>
            <a:r>
              <a:rPr lang="en-US" sz="800" spc="0" dirty="0">
                <a:solidFill>
                  <a:srgbClr val="003B63"/>
                </a:solidFill>
                <a:latin typeface="Noto Sans" panose="020B0502040504020204" pitchFamily="34" charset="0"/>
                <a:ea typeface="Noto Sans" panose="020B0502040504020204" pitchFamily="34" charset="0"/>
                <a:cs typeface="Noto Sans" panose="020B0502040504020204" pitchFamily="34" charset="0"/>
              </a:rPr>
              <a:t>.</a:t>
            </a:r>
          </a:p>
          <a:p>
            <a:pPr marL="45720" marR="0" indent="0" algn="l">
              <a:lnSpc>
                <a:spcPts val="900"/>
              </a:lnSpc>
              <a:spcBef>
                <a:spcPts val="985"/>
              </a:spcBef>
              <a:spcAft>
                <a:spcPts val="0"/>
              </a:spcAft>
            </a:pPr>
            <a:endParaRPr lang="en-US" sz="800" spc="0" dirty="0">
              <a:solidFill>
                <a:srgbClr val="013C66"/>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6" name="Picture 55">
            <a:extLst>
              <a:ext uri="{FF2B5EF4-FFF2-40B4-BE49-F238E27FC236}">
                <a16:creationId xmlns:a16="http://schemas.microsoft.com/office/drawing/2014/main" id="{5E8E1282-36DC-4E13-950B-CE32F7063376}"/>
              </a:ext>
            </a:extLst>
          </p:cNvPr>
          <p:cNvPicPr/>
          <p:nvPr/>
        </p:nvPicPr>
        <p:blipFill>
          <a:blip r:embed="rId15"/>
          <a:stretch>
            <a:fillRect/>
          </a:stretch>
        </p:blipFill>
        <p:spPr>
          <a:xfrm>
            <a:off x="3769433" y="7082826"/>
            <a:ext cx="270000" cy="270000"/>
          </a:xfrm>
          <a:prstGeom prst="rect">
            <a:avLst/>
          </a:prstGeom>
        </p:spPr>
      </p:pic>
      <p:sp>
        <p:nvSpPr>
          <p:cNvPr id="2" name="Espace réservé de la date 8">
            <a:extLst>
              <a:ext uri="{FF2B5EF4-FFF2-40B4-BE49-F238E27FC236}">
                <a16:creationId xmlns:a16="http://schemas.microsoft.com/office/drawing/2014/main" id="{3FBB9ACD-00A7-93D3-2D68-99BD16F658CE}"/>
              </a:ext>
            </a:extLst>
          </p:cNvPr>
          <p:cNvSpPr txBox="1">
            <a:spLocks/>
          </p:cNvSpPr>
          <p:nvPr>
            <p:custDataLst>
              <p:tags r:id="rId8"/>
            </p:custDataLst>
          </p:nvPr>
        </p:nvSpPr>
        <p:spPr>
          <a:xfrm>
            <a:off x="395288" y="467164"/>
            <a:ext cx="5760000" cy="302783"/>
          </a:xfrm>
          <a:prstGeom prst="rect">
            <a:avLst/>
          </a:prstGeom>
        </p:spPr>
        <p:txBody>
          <a:bodyPr/>
          <a:ls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6" algn="l" defTabSz="457143" rtl="0" eaLnBrk="1" latinLnBrk="0" hangingPunct="1">
              <a:defRPr sz="1800" kern="1200">
                <a:solidFill>
                  <a:schemeClr val="tx1"/>
                </a:solidFill>
                <a:latin typeface="+mn-lt"/>
                <a:ea typeface="+mn-ea"/>
                <a:cs typeface="+mn-cs"/>
              </a:defRPr>
            </a:lvl3pPr>
            <a:lvl4pPr marL="1371431" algn="l" defTabSz="457143" rtl="0" eaLnBrk="1" latinLnBrk="0" hangingPunct="1">
              <a:defRPr sz="1800" kern="1200">
                <a:solidFill>
                  <a:schemeClr val="tx1"/>
                </a:solidFill>
                <a:latin typeface="+mn-lt"/>
                <a:ea typeface="+mn-ea"/>
                <a:cs typeface="+mn-cs"/>
              </a:defRPr>
            </a:lvl4pPr>
            <a:lvl5pPr marL="1828574"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5" algn="l" defTabSz="457143" rtl="0" eaLnBrk="1" latinLnBrk="0" hangingPunct="1">
              <a:defRPr sz="1800" kern="1200">
                <a:solidFill>
                  <a:schemeClr val="tx1"/>
                </a:solidFill>
                <a:latin typeface="+mn-lt"/>
                <a:ea typeface="+mn-ea"/>
                <a:cs typeface="+mn-cs"/>
              </a:defRPr>
            </a:lvl8pPr>
            <a:lvl9pPr marL="3657148" algn="l" defTabSz="457143" rtl="0" eaLnBrk="1" latinLnBrk="0" hangingPunct="1">
              <a:defRPr sz="1800" kern="1200">
                <a:solidFill>
                  <a:schemeClr val="tx1"/>
                </a:solidFill>
                <a:latin typeface="+mn-lt"/>
                <a:ea typeface="+mn-ea"/>
                <a:cs typeface="+mn-cs"/>
              </a:defRPr>
            </a:lvl9pPr>
          </a:lstStyle>
          <a:p>
            <a:r>
              <a:rPr lang="en-IE"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Seeks to provide a flexible &amp; appealing solution in short-dated credit balancing yield &amp; risk</a:t>
            </a:r>
            <a:endParaRPr lang="en-GB" sz="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Espace réservé du pied de page 6">
            <a:extLst>
              <a:ext uri="{FF2B5EF4-FFF2-40B4-BE49-F238E27FC236}">
                <a16:creationId xmlns:a16="http://schemas.microsoft.com/office/drawing/2014/main" id="{FE71265F-4671-14EC-43B4-C9DE232D2017}"/>
              </a:ext>
            </a:extLst>
          </p:cNvPr>
          <p:cNvSpPr txBox="1">
            <a:spLocks/>
          </p:cNvSpPr>
          <p:nvPr>
            <p:custDataLst>
              <p:tags r:id="rId9"/>
            </p:custDataLst>
          </p:nvPr>
        </p:nvSpPr>
        <p:spPr>
          <a:xfrm>
            <a:off x="395483" y="240353"/>
            <a:ext cx="7164192" cy="226812"/>
          </a:xfrm>
          <a:prstGeom prst="rect">
            <a:avLst/>
          </a:prstGeom>
        </p:spPr>
        <p:txBody>
          <a:bodyPr/>
          <a:lstStyle>
            <a:defPPr>
              <a:defRPr lang="en-US"/>
            </a:defPPr>
            <a:lvl1pPr marL="0" algn="l" defTabSz="457143" rtl="0" eaLnBrk="1" latinLnBrk="0" hangingPunct="1">
              <a:defRPr sz="1800" kern="1200">
                <a:solidFill>
                  <a:schemeClr val="tx1"/>
                </a:solidFill>
                <a:latin typeface="+mn-lt"/>
                <a:ea typeface="+mn-ea"/>
                <a:cs typeface="+mn-cs"/>
              </a:defRPr>
            </a:lvl1pPr>
            <a:lvl2pPr marL="457143" algn="l" defTabSz="457143" rtl="0" eaLnBrk="1" latinLnBrk="0" hangingPunct="1">
              <a:defRPr sz="1800" kern="1200">
                <a:solidFill>
                  <a:schemeClr val="tx1"/>
                </a:solidFill>
                <a:latin typeface="+mn-lt"/>
                <a:ea typeface="+mn-ea"/>
                <a:cs typeface="+mn-cs"/>
              </a:defRPr>
            </a:lvl2pPr>
            <a:lvl3pPr marL="914286" algn="l" defTabSz="457143" rtl="0" eaLnBrk="1" latinLnBrk="0" hangingPunct="1">
              <a:defRPr sz="1800" kern="1200">
                <a:solidFill>
                  <a:schemeClr val="tx1"/>
                </a:solidFill>
                <a:latin typeface="+mn-lt"/>
                <a:ea typeface="+mn-ea"/>
                <a:cs typeface="+mn-cs"/>
              </a:defRPr>
            </a:lvl3pPr>
            <a:lvl4pPr marL="1371431" algn="l" defTabSz="457143" rtl="0" eaLnBrk="1" latinLnBrk="0" hangingPunct="1">
              <a:defRPr sz="1800" kern="1200">
                <a:solidFill>
                  <a:schemeClr val="tx1"/>
                </a:solidFill>
                <a:latin typeface="+mn-lt"/>
                <a:ea typeface="+mn-ea"/>
                <a:cs typeface="+mn-cs"/>
              </a:defRPr>
            </a:lvl4pPr>
            <a:lvl5pPr marL="1828574" algn="l" defTabSz="457143" rtl="0" eaLnBrk="1" latinLnBrk="0" hangingPunct="1">
              <a:defRPr sz="1800" kern="1200">
                <a:solidFill>
                  <a:schemeClr val="tx1"/>
                </a:solidFill>
                <a:latin typeface="+mn-lt"/>
                <a:ea typeface="+mn-ea"/>
                <a:cs typeface="+mn-cs"/>
              </a:defRPr>
            </a:lvl5pPr>
            <a:lvl6pPr marL="2285717" algn="l" defTabSz="457143" rtl="0" eaLnBrk="1" latinLnBrk="0" hangingPunct="1">
              <a:defRPr sz="1800" kern="1200">
                <a:solidFill>
                  <a:schemeClr val="tx1"/>
                </a:solidFill>
                <a:latin typeface="+mn-lt"/>
                <a:ea typeface="+mn-ea"/>
                <a:cs typeface="+mn-cs"/>
              </a:defRPr>
            </a:lvl6pPr>
            <a:lvl7pPr marL="2742860" algn="l" defTabSz="457143" rtl="0" eaLnBrk="1" latinLnBrk="0" hangingPunct="1">
              <a:defRPr sz="1800" kern="1200">
                <a:solidFill>
                  <a:schemeClr val="tx1"/>
                </a:solidFill>
                <a:latin typeface="+mn-lt"/>
                <a:ea typeface="+mn-ea"/>
                <a:cs typeface="+mn-cs"/>
              </a:defRPr>
            </a:lvl7pPr>
            <a:lvl8pPr marL="3200005" algn="l" defTabSz="457143" rtl="0" eaLnBrk="1" latinLnBrk="0" hangingPunct="1">
              <a:defRPr sz="1800" kern="1200">
                <a:solidFill>
                  <a:schemeClr val="tx1"/>
                </a:solidFill>
                <a:latin typeface="+mn-lt"/>
                <a:ea typeface="+mn-ea"/>
                <a:cs typeface="+mn-cs"/>
              </a:defRPr>
            </a:lvl8pPr>
            <a:lvl9pPr marL="3657148" algn="l" defTabSz="457143" rtl="0" eaLnBrk="1" latinLnBrk="0" hangingPunct="1">
              <a:defRPr sz="1800" kern="1200">
                <a:solidFill>
                  <a:schemeClr val="tx1"/>
                </a:solidFill>
                <a:latin typeface="+mn-lt"/>
                <a:ea typeface="+mn-ea"/>
                <a:cs typeface="+mn-cs"/>
              </a:defRPr>
            </a:lvl9pPr>
          </a:lstStyle>
          <a:p>
            <a:pPr marL="12700">
              <a:spcBef>
                <a:spcPts val="245"/>
              </a:spcBef>
            </a:pPr>
            <a:r>
              <a:rPr lang="en-IE"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r>
              <a:rPr lang="en-IE" sz="1400" b="1" spc="-40" dirty="0">
                <a:solidFill>
                  <a:srgbClr val="FFFFFF"/>
                </a:solidFill>
                <a:latin typeface="Noto Sans" panose="020B0502040504020204" pitchFamily="34" charset="0"/>
                <a:ea typeface="Noto Sans" panose="020B0502040504020204" pitchFamily="34" charset="0"/>
                <a:cs typeface="Noto Sans" panose="020B0502040504020204" pitchFamily="34" charset="0"/>
              </a:rPr>
              <a:t>AMUNDI S.F. - DIVERSIFIED SHORT-TERM BOND SELECT</a:t>
            </a:r>
            <a:r>
              <a:rPr lang="en-IE"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endParaRPr lang="en-IE"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37" name="object 8"/>
          <p:cNvSpPr txBox="1"/>
          <p:nvPr/>
        </p:nvSpPr>
        <p:spPr>
          <a:xfrm>
            <a:off x="351975" y="3571123"/>
            <a:ext cx="6801753" cy="1080617"/>
          </a:xfrm>
          <a:prstGeom prst="rect">
            <a:avLst/>
          </a:prstGeom>
        </p:spPr>
        <p:txBody>
          <a:bodyPr vert="horz" wrap="square" lIns="0" tIns="53340" rIns="0" bIns="0" rtlCol="0">
            <a:spAutoFit/>
          </a:bodyPr>
          <a:lstStyle/>
          <a:p>
            <a:pPr marL="0" marR="0" lvl="0" indent="0" algn="l" defTabSz="914355" rtl="0" eaLnBrk="1" fontAlgn="auto" latinLnBrk="0" hangingPunct="1">
              <a:lnSpc>
                <a:spcPts val="800"/>
              </a:lnSpc>
              <a:spcBef>
                <a:spcPts val="0"/>
              </a:spcBef>
              <a:spcAft>
                <a:spcPts val="0"/>
              </a:spcAft>
              <a:buClrTx/>
              <a:buSzTx/>
              <a:buFontTx/>
              <a:buNone/>
              <a:tabLst/>
              <a:defRPr/>
            </a:pP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Source:</a:t>
            </a:r>
            <a:r>
              <a:rPr lang="en-IE" sz="800" i="1" spc="-1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Amundi</a:t>
            </a:r>
            <a:r>
              <a:rPr lang="en-IE" sz="800" i="1" spc="-3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as</a:t>
            </a:r>
            <a:r>
              <a:rPr lang="en-IE"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March</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 2025. Given</a:t>
            </a:r>
            <a:r>
              <a:rPr lang="en-IE" sz="800" i="1" spc="-2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for</a:t>
            </a:r>
            <a:r>
              <a:rPr lang="en-IE" sz="800" i="1" spc="-2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illustrative</a:t>
            </a:r>
            <a:r>
              <a:rPr lang="en-IE" sz="800" i="1" spc="-30"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purposes</a:t>
            </a:r>
            <a:r>
              <a:rPr lang="en-IE" sz="800" i="1" spc="-5" dirty="0">
                <a:solidFill>
                  <a:schemeClr val="tx2"/>
                </a:solidFill>
                <a:latin typeface="Noto Sans" panose="020B0502040504020204" pitchFamily="34" charset="0"/>
                <a:ea typeface="Noto Sans" panose="020B0502040504020204" pitchFamily="34" charset="0"/>
                <a:cs typeface="Noto Sans" panose="020B0502040504020204" pitchFamily="34" charset="0"/>
              </a:rPr>
              <a:t> </a:t>
            </a:r>
            <a: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t>only.</a:t>
            </a:r>
            <a:br>
              <a:rPr lang="en-IE" sz="800" i="1" dirty="0">
                <a:solidFill>
                  <a:schemeClr val="tx2"/>
                </a:solidFill>
                <a:latin typeface="Noto Sans" panose="020B0502040504020204" pitchFamily="34" charset="0"/>
                <a:ea typeface="Noto Sans" panose="020B0502040504020204" pitchFamily="34" charset="0"/>
                <a:cs typeface="Noto Sans" panose="020B0502040504020204" pitchFamily="34" charset="0"/>
              </a:rPr>
            </a:b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[4] Environmental, social and governance issues that are identified or assessed in responsible investment processes.</a:t>
            </a:r>
          </a:p>
          <a:p>
            <a:pPr marL="0" marR="0" lvl="0" indent="0" algn="l" defTabSz="914355" rtl="0" eaLnBrk="1" fontAlgn="auto" latinLnBrk="0" hangingPunct="1">
              <a:lnSpc>
                <a:spcPts val="800"/>
              </a:lnSpc>
              <a:spcBef>
                <a:spcPts val="0"/>
              </a:spcBef>
              <a:spcAft>
                <a:spcPts val="0"/>
              </a:spcAft>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 Environmental factors are issues relating to the quality and functioning of the natural environment and natural systems.</a:t>
            </a:r>
          </a:p>
          <a:p>
            <a:pPr marL="0" marR="0" lvl="0" indent="0" algn="l" defTabSz="914355" rtl="0" eaLnBrk="1" fontAlgn="auto" latinLnBrk="0" hangingPunct="1">
              <a:lnSpc>
                <a:spcPts val="800"/>
              </a:lnSpc>
              <a:spcBef>
                <a:spcPts val="0"/>
              </a:spcBef>
              <a:spcAft>
                <a:spcPts val="0"/>
              </a:spcAft>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 Social factors are issues relating to the rights, well-being, and interests of people and communities.</a:t>
            </a:r>
          </a:p>
          <a:p>
            <a:pPr marL="0" marR="0" lvl="0" indent="0" algn="l" defTabSz="914355" rtl="0" eaLnBrk="1" fontAlgn="auto" latinLnBrk="0" hangingPunct="1">
              <a:lnSpc>
                <a:spcPts val="800"/>
              </a:lnSpc>
              <a:spcBef>
                <a:spcPts val="0"/>
              </a:spcBef>
              <a:spcAft>
                <a:spcPts val="0"/>
              </a:spcAft>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 Governance factors are issues relating to the governance of companies and other investee entities. https://www.unpri.org</a:t>
            </a:r>
          </a:p>
          <a:p>
            <a:pPr marL="0" marR="0" lvl="0" indent="0" algn="l" defTabSz="914355" rtl="0" eaLnBrk="1" fontAlgn="auto" latinLnBrk="0" hangingPunct="1">
              <a:lnSpc>
                <a:spcPts val="800"/>
              </a:lnSpc>
              <a:spcBef>
                <a:spcPts val="0"/>
              </a:spcBef>
              <a:spcAft>
                <a:spcPts val="0"/>
              </a:spcAft>
              <a:buClrTx/>
              <a:buSzTx/>
              <a:buFontTx/>
              <a:buNone/>
              <a:tabLst/>
              <a:defRPr/>
            </a:pPr>
            <a:r>
              <a:rPr lang="en-IE" sz="800" b="0" i="1" kern="1200" dirty="0">
                <a:solidFill>
                  <a:schemeClr val="tx2"/>
                </a:solidFill>
                <a:latin typeface="Noto Sans" panose="020B0502040504020204" pitchFamily="34" charset="0"/>
                <a:ea typeface="Noto Sans" panose="020B0502040504020204" pitchFamily="34" charset="0"/>
                <a:cs typeface="Noto Sans" panose="020B0502040504020204" pitchFamily="34" charset="0"/>
              </a:rPr>
              <a:t>There is no guarantee that ESG considerations will enhance a fund’s investment strategy or performance. Please refer to the Amundi Responsible Investment Policy and the Amundi Sustainable Finance Disclosure Statement. For more product-specific information, please refer to the Prospectus and the Pre-contractual Document (PCD). The decision of the investor to invest in the promoted fund should take into account all the characteristics or objectives of the fund. The disclosed information are as of ‌​​31/12/2024​‌ and constitute our judgment and are subject to change without prior notice. There can be no guarantee they will be met. Visit the MSCI website for additional information</a:t>
            </a:r>
            <a:endParaRPr sz="800" i="1" dirty="0">
              <a:solidFill>
                <a:schemeClr val="tx2"/>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1" name="Picture 40">
            <a:extLst>
              <a:ext uri="{FF2B5EF4-FFF2-40B4-BE49-F238E27FC236}">
                <a16:creationId xmlns:a16="http://schemas.microsoft.com/office/drawing/2014/main" id="{8439232A-414C-46F3-9FDB-E5FC3300A21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603876" y="-931543"/>
            <a:ext cx="2593599" cy="2593599"/>
          </a:xfrm>
          <a:prstGeom prst="rect">
            <a:avLst/>
          </a:prstGeom>
        </p:spPr>
      </p:pic>
      <p:pic>
        <p:nvPicPr>
          <p:cNvPr id="4" name="Picture 3">
            <a:extLst>
              <a:ext uri="{FF2B5EF4-FFF2-40B4-BE49-F238E27FC236}">
                <a16:creationId xmlns:a16="http://schemas.microsoft.com/office/drawing/2014/main" id="{5231B179-E478-6BB2-8E1D-2DA9ABC70F3F}"/>
              </a:ext>
            </a:extLst>
          </p:cNvPr>
          <p:cNvPicPr>
            <a:picLocks noChangeAspect="1"/>
          </p:cNvPicPr>
          <p:nvPr>
            <p:custDataLst>
              <p:tags r:id="rId10"/>
            </p:custDataLst>
          </p:nvPr>
        </p:nvPicPr>
        <p:blipFill>
          <a:blip r:embed="rId17"/>
          <a:stretch>
            <a:fillRect/>
          </a:stretch>
        </p:blipFill>
        <p:spPr>
          <a:xfrm>
            <a:off x="4175952" y="6541031"/>
            <a:ext cx="2438400" cy="311888"/>
          </a:xfrm>
          <a:prstGeom prst="rect">
            <a:avLst/>
          </a:prstGeom>
        </p:spPr>
      </p:pic>
      <p:sp>
        <p:nvSpPr>
          <p:cNvPr id="10" name="Rectangle 9">
            <a:extLst>
              <a:ext uri="{FF2B5EF4-FFF2-40B4-BE49-F238E27FC236}">
                <a16:creationId xmlns:a16="http://schemas.microsoft.com/office/drawing/2014/main" id="{F1042288-420E-1456-ACC0-247FF8417435}"/>
              </a:ext>
            </a:extLst>
          </p:cNvPr>
          <p:cNvSpPr/>
          <p:nvPr/>
        </p:nvSpPr>
        <p:spPr>
          <a:xfrm>
            <a:off x="5028162" y="1361122"/>
            <a:ext cx="2176948" cy="2232037"/>
          </a:xfrm>
          <a:prstGeom prst="rect">
            <a:avLst/>
          </a:prstGeom>
          <a:solidFill>
            <a:srgbClr val="0078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Arial" panose="020B0604020202020204" pitchFamily="34" charset="0"/>
              <a:cs typeface="Arial" panose="020B0604020202020204" pitchFamily="34" charset="0"/>
            </a:endParaRPr>
          </a:p>
        </p:txBody>
      </p:sp>
      <p:sp>
        <p:nvSpPr>
          <p:cNvPr id="13" name="Arrow: Pentagon 12">
            <a:extLst>
              <a:ext uri="{FF2B5EF4-FFF2-40B4-BE49-F238E27FC236}">
                <a16:creationId xmlns:a16="http://schemas.microsoft.com/office/drawing/2014/main" id="{0A4D24C1-ABA8-8463-D884-655AFE98CF65}"/>
              </a:ext>
            </a:extLst>
          </p:cNvPr>
          <p:cNvSpPr/>
          <p:nvPr/>
        </p:nvSpPr>
        <p:spPr>
          <a:xfrm>
            <a:off x="3362498" y="1362359"/>
            <a:ext cx="2344085" cy="2229153"/>
          </a:xfrm>
          <a:prstGeom prst="homePlate">
            <a:avLst>
              <a:gd name="adj" fmla="val 283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Arial" panose="020B0604020202020204" pitchFamily="34" charset="0"/>
              <a:cs typeface="Arial" panose="020B0604020202020204" pitchFamily="34" charset="0"/>
            </a:endParaRPr>
          </a:p>
        </p:txBody>
      </p:sp>
      <p:sp>
        <p:nvSpPr>
          <p:cNvPr id="12" name="Arrow: Pentagon 11">
            <a:extLst>
              <a:ext uri="{FF2B5EF4-FFF2-40B4-BE49-F238E27FC236}">
                <a16:creationId xmlns:a16="http://schemas.microsoft.com/office/drawing/2014/main" id="{5AB93B2A-C7C5-2060-C925-804D93F3C755}"/>
              </a:ext>
            </a:extLst>
          </p:cNvPr>
          <p:cNvSpPr/>
          <p:nvPr/>
        </p:nvSpPr>
        <p:spPr>
          <a:xfrm>
            <a:off x="1690230" y="1360470"/>
            <a:ext cx="2344085" cy="2230859"/>
          </a:xfrm>
          <a:prstGeom prst="homePlate">
            <a:avLst>
              <a:gd name="adj" fmla="val 283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Arial" panose="020B0604020202020204" pitchFamily="34" charset="0"/>
              <a:cs typeface="Arial" panose="020B0604020202020204" pitchFamily="34" charset="0"/>
            </a:endParaRPr>
          </a:p>
        </p:txBody>
      </p:sp>
      <p:sp>
        <p:nvSpPr>
          <p:cNvPr id="11" name="Arrow: Pentagon 10">
            <a:extLst>
              <a:ext uri="{FF2B5EF4-FFF2-40B4-BE49-F238E27FC236}">
                <a16:creationId xmlns:a16="http://schemas.microsoft.com/office/drawing/2014/main" id="{612505FE-0E5B-CBC8-227C-66EFCDC277E5}"/>
              </a:ext>
            </a:extLst>
          </p:cNvPr>
          <p:cNvSpPr/>
          <p:nvPr/>
        </p:nvSpPr>
        <p:spPr>
          <a:xfrm>
            <a:off x="361479" y="1362829"/>
            <a:ext cx="1906323" cy="2230859"/>
          </a:xfrm>
          <a:prstGeom prst="homePlate">
            <a:avLst>
              <a:gd name="adj" fmla="val 28321"/>
            </a:avLst>
          </a:prstGeom>
          <a:solidFill>
            <a:srgbClr val="004F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IE" sz="1200" dirty="0">
              <a:solidFill>
                <a:srgbClr val="FFFFFF"/>
              </a:solidFill>
              <a:latin typeface="Arial" panose="020B0604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0F6E4FBC-A9A4-EE34-7625-806E587D3CB2}"/>
              </a:ext>
            </a:extLst>
          </p:cNvPr>
          <p:cNvPicPr>
            <a:picLocks noChangeAspect="1"/>
          </p:cNvPicPr>
          <p:nvPr/>
        </p:nvPicPr>
        <p:blipFill>
          <a:blip r:embed="rId18"/>
          <a:srcRect l="12343" t="32959" r="80419" b="48070"/>
          <a:stretch/>
        </p:blipFill>
        <p:spPr>
          <a:xfrm>
            <a:off x="881234" y="1770382"/>
            <a:ext cx="547124" cy="768454"/>
          </a:xfrm>
          <a:prstGeom prst="rect">
            <a:avLst/>
          </a:prstGeom>
        </p:spPr>
      </p:pic>
      <p:sp>
        <p:nvSpPr>
          <p:cNvPr id="42" name="TextBox 41">
            <a:extLst>
              <a:ext uri="{FF2B5EF4-FFF2-40B4-BE49-F238E27FC236}">
                <a16:creationId xmlns:a16="http://schemas.microsoft.com/office/drawing/2014/main" id="{5A79862B-2DB5-E9C3-8AD8-2621E8383F68}"/>
              </a:ext>
            </a:extLst>
          </p:cNvPr>
          <p:cNvSpPr txBox="1"/>
          <p:nvPr/>
        </p:nvSpPr>
        <p:spPr>
          <a:xfrm>
            <a:off x="514733" y="1389318"/>
            <a:ext cx="148154" cy="380481"/>
          </a:xfrm>
          <a:prstGeom prst="rect">
            <a:avLst/>
          </a:prstGeom>
          <a:noFill/>
        </p:spPr>
        <p:txBody>
          <a:bodyPr vert="horz" wrap="square" lIns="0" tIns="0" rIns="0" bIns="0" rtlCol="0">
            <a:noAutofit/>
          </a:bodyPr>
          <a:lstStyle/>
          <a:p>
            <a:pPr algn="l">
              <a:spcBef>
                <a:spcPts val="600"/>
              </a:spcBef>
            </a:pPr>
            <a:r>
              <a:rPr lang="en-IE"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endParaRPr lang="en-IE" sz="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cxnSp>
        <p:nvCxnSpPr>
          <p:cNvPr id="58" name="Straight Connector 57">
            <a:extLst>
              <a:ext uri="{FF2B5EF4-FFF2-40B4-BE49-F238E27FC236}">
                <a16:creationId xmlns:a16="http://schemas.microsoft.com/office/drawing/2014/main" id="{1F097AFC-48EA-A1F3-4B4D-26D3500F489E}"/>
              </a:ext>
            </a:extLst>
          </p:cNvPr>
          <p:cNvCxnSpPr>
            <a:cxnSpLocks/>
          </p:cNvCxnSpPr>
          <p:nvPr/>
        </p:nvCxnSpPr>
        <p:spPr>
          <a:xfrm>
            <a:off x="701202" y="1427418"/>
            <a:ext cx="0" cy="28671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35079859-AEE9-734A-90A6-BE503663E054}"/>
              </a:ext>
            </a:extLst>
          </p:cNvPr>
          <p:cNvSpPr txBox="1"/>
          <p:nvPr/>
        </p:nvSpPr>
        <p:spPr>
          <a:xfrm>
            <a:off x="800100" y="1420245"/>
            <a:ext cx="1278963" cy="380481"/>
          </a:xfrm>
          <a:prstGeom prst="rect">
            <a:avLst/>
          </a:prstGeom>
          <a:noFill/>
        </p:spPr>
        <p:txBody>
          <a:bodyPr vert="horz" wrap="square" lIns="0" tIns="0" rIns="0" bIns="0" rtlCol="0">
            <a:noAutofit/>
          </a:bodyPr>
          <a:lstStyle/>
          <a:p>
            <a:pPr algn="l">
              <a:spcBef>
                <a:spcPts val="600"/>
              </a:spcBef>
            </a:pP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Systematic</a:t>
            </a:r>
            <a:b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Exposure</a:t>
            </a:r>
          </a:p>
        </p:txBody>
      </p:sp>
      <p:sp>
        <p:nvSpPr>
          <p:cNvPr id="62" name="TextBox 61">
            <a:extLst>
              <a:ext uri="{FF2B5EF4-FFF2-40B4-BE49-F238E27FC236}">
                <a16:creationId xmlns:a16="http://schemas.microsoft.com/office/drawing/2014/main" id="{10C28420-5B93-FD67-2BEA-CF3D9113F740}"/>
              </a:ext>
            </a:extLst>
          </p:cNvPr>
          <p:cNvSpPr txBox="1"/>
          <p:nvPr/>
        </p:nvSpPr>
        <p:spPr>
          <a:xfrm>
            <a:off x="2261691" y="1390507"/>
            <a:ext cx="171108" cy="380481"/>
          </a:xfrm>
          <a:prstGeom prst="rect">
            <a:avLst/>
          </a:prstGeom>
          <a:noFill/>
        </p:spPr>
        <p:txBody>
          <a:bodyPr vert="horz" wrap="square" lIns="0" tIns="0" rIns="0" bIns="0" rtlCol="0">
            <a:noAutofit/>
          </a:bodyPr>
          <a:lstStyle/>
          <a:p>
            <a:pPr algn="l">
              <a:spcBef>
                <a:spcPts val="600"/>
              </a:spcBef>
            </a:pPr>
            <a:r>
              <a:rPr lang="en-IE"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endParaRPr lang="en-IE" sz="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cxnSp>
        <p:nvCxnSpPr>
          <p:cNvPr id="63" name="Straight Connector 62">
            <a:extLst>
              <a:ext uri="{FF2B5EF4-FFF2-40B4-BE49-F238E27FC236}">
                <a16:creationId xmlns:a16="http://schemas.microsoft.com/office/drawing/2014/main" id="{6F9A73B1-0253-276B-0B88-1469DD3BC0FF}"/>
              </a:ext>
            </a:extLst>
          </p:cNvPr>
          <p:cNvCxnSpPr>
            <a:cxnSpLocks/>
          </p:cNvCxnSpPr>
          <p:nvPr/>
        </p:nvCxnSpPr>
        <p:spPr>
          <a:xfrm>
            <a:off x="2471114" y="1428607"/>
            <a:ext cx="0" cy="28671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D433C8E7-45A9-9FD0-316D-A7A5C7577318}"/>
              </a:ext>
            </a:extLst>
          </p:cNvPr>
          <p:cNvSpPr txBox="1"/>
          <p:nvPr/>
        </p:nvSpPr>
        <p:spPr>
          <a:xfrm>
            <a:off x="2570012" y="1421434"/>
            <a:ext cx="1278963" cy="380481"/>
          </a:xfrm>
          <a:prstGeom prst="rect">
            <a:avLst/>
          </a:prstGeom>
          <a:noFill/>
        </p:spPr>
        <p:txBody>
          <a:bodyPr vert="horz" wrap="square" lIns="0" tIns="0" rIns="0" bIns="0" rtlCol="0">
            <a:noAutofit/>
          </a:bodyPr>
          <a:lstStyle/>
          <a:p>
            <a:pPr algn="l">
              <a:spcBef>
                <a:spcPts val="600"/>
              </a:spcBef>
            </a:pP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Sector</a:t>
            </a:r>
            <a:b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Allocation</a:t>
            </a:r>
          </a:p>
        </p:txBody>
      </p:sp>
      <p:sp>
        <p:nvSpPr>
          <p:cNvPr id="65" name="TextBox 64">
            <a:extLst>
              <a:ext uri="{FF2B5EF4-FFF2-40B4-BE49-F238E27FC236}">
                <a16:creationId xmlns:a16="http://schemas.microsoft.com/office/drawing/2014/main" id="{FA4331F0-C696-37BC-2394-A9F7CA702803}"/>
              </a:ext>
            </a:extLst>
          </p:cNvPr>
          <p:cNvSpPr txBox="1"/>
          <p:nvPr/>
        </p:nvSpPr>
        <p:spPr>
          <a:xfrm>
            <a:off x="4030650" y="1390507"/>
            <a:ext cx="171108" cy="380481"/>
          </a:xfrm>
          <a:prstGeom prst="rect">
            <a:avLst/>
          </a:prstGeom>
          <a:noFill/>
        </p:spPr>
        <p:txBody>
          <a:bodyPr vert="horz" wrap="square" lIns="0" tIns="0" rIns="0" bIns="0" rtlCol="0">
            <a:noAutofit/>
          </a:bodyPr>
          <a:lstStyle/>
          <a:p>
            <a:pPr algn="l">
              <a:spcBef>
                <a:spcPts val="600"/>
              </a:spcBef>
            </a:pPr>
            <a:r>
              <a:rPr lang="en-IE"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endParaRPr lang="en-IE" sz="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cxnSp>
        <p:nvCxnSpPr>
          <p:cNvPr id="66" name="Straight Connector 65">
            <a:extLst>
              <a:ext uri="{FF2B5EF4-FFF2-40B4-BE49-F238E27FC236}">
                <a16:creationId xmlns:a16="http://schemas.microsoft.com/office/drawing/2014/main" id="{75A34728-2B11-B138-5382-F36204422FB4}"/>
              </a:ext>
            </a:extLst>
          </p:cNvPr>
          <p:cNvCxnSpPr>
            <a:cxnSpLocks/>
          </p:cNvCxnSpPr>
          <p:nvPr/>
        </p:nvCxnSpPr>
        <p:spPr>
          <a:xfrm>
            <a:off x="4240073" y="1428607"/>
            <a:ext cx="0" cy="28671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2C88ED43-C2E7-D41C-071E-D1750C895164}"/>
              </a:ext>
            </a:extLst>
          </p:cNvPr>
          <p:cNvSpPr txBox="1"/>
          <p:nvPr/>
        </p:nvSpPr>
        <p:spPr>
          <a:xfrm>
            <a:off x="4338971" y="1421434"/>
            <a:ext cx="1278963" cy="380481"/>
          </a:xfrm>
          <a:prstGeom prst="rect">
            <a:avLst/>
          </a:prstGeom>
          <a:noFill/>
        </p:spPr>
        <p:txBody>
          <a:bodyPr vert="horz" wrap="square" lIns="0" tIns="0" rIns="0" bIns="0" rtlCol="0">
            <a:noAutofit/>
          </a:bodyPr>
          <a:lstStyle/>
          <a:p>
            <a:pPr algn="l">
              <a:spcBef>
                <a:spcPts val="600"/>
              </a:spcBef>
            </a:pP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Issuer</a:t>
            </a:r>
            <a:b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Selection</a:t>
            </a:r>
          </a:p>
        </p:txBody>
      </p:sp>
      <p:sp>
        <p:nvSpPr>
          <p:cNvPr id="68" name="TextBox 67">
            <a:extLst>
              <a:ext uri="{FF2B5EF4-FFF2-40B4-BE49-F238E27FC236}">
                <a16:creationId xmlns:a16="http://schemas.microsoft.com/office/drawing/2014/main" id="{9512DEAB-3FDA-731F-1801-0DEE0D7FB4E0}"/>
              </a:ext>
            </a:extLst>
          </p:cNvPr>
          <p:cNvSpPr txBox="1"/>
          <p:nvPr/>
        </p:nvSpPr>
        <p:spPr>
          <a:xfrm>
            <a:off x="5704023" y="1391323"/>
            <a:ext cx="171108" cy="380481"/>
          </a:xfrm>
          <a:prstGeom prst="rect">
            <a:avLst/>
          </a:prstGeom>
          <a:noFill/>
        </p:spPr>
        <p:txBody>
          <a:bodyPr vert="horz" wrap="square" lIns="0" tIns="0" rIns="0" bIns="0" rtlCol="0">
            <a:noAutofit/>
          </a:bodyPr>
          <a:lstStyle/>
          <a:p>
            <a:pPr algn="l">
              <a:spcBef>
                <a:spcPts val="600"/>
              </a:spcBef>
            </a:pPr>
            <a:r>
              <a:rPr lang="en-IE"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endParaRPr lang="en-IE" sz="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cxnSp>
        <p:nvCxnSpPr>
          <p:cNvPr id="69" name="Straight Connector 68">
            <a:extLst>
              <a:ext uri="{FF2B5EF4-FFF2-40B4-BE49-F238E27FC236}">
                <a16:creationId xmlns:a16="http://schemas.microsoft.com/office/drawing/2014/main" id="{E2CCE483-DDDB-307F-AA88-462ABD6A4FAD}"/>
              </a:ext>
            </a:extLst>
          </p:cNvPr>
          <p:cNvCxnSpPr>
            <a:cxnSpLocks/>
          </p:cNvCxnSpPr>
          <p:nvPr/>
        </p:nvCxnSpPr>
        <p:spPr>
          <a:xfrm>
            <a:off x="5913446" y="1429423"/>
            <a:ext cx="0" cy="28671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FA4AD1AD-5FED-312A-4BFF-277E3AE64F56}"/>
              </a:ext>
            </a:extLst>
          </p:cNvPr>
          <p:cNvSpPr txBox="1"/>
          <p:nvPr/>
        </p:nvSpPr>
        <p:spPr>
          <a:xfrm>
            <a:off x="6012344" y="1422250"/>
            <a:ext cx="1278963" cy="380481"/>
          </a:xfrm>
          <a:prstGeom prst="rect">
            <a:avLst/>
          </a:prstGeom>
          <a:noFill/>
        </p:spPr>
        <p:txBody>
          <a:bodyPr vert="horz" wrap="square" lIns="0" tIns="0" rIns="0" bIns="0" rtlCol="0">
            <a:noAutofit/>
          </a:bodyPr>
          <a:lstStyle/>
          <a:p>
            <a:pPr algn="l">
              <a:spcBef>
                <a:spcPts val="600"/>
              </a:spcBef>
            </a:pP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Bond</a:t>
            </a:r>
            <a:b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en-IE"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Picking</a:t>
            </a:r>
          </a:p>
        </p:txBody>
      </p:sp>
      <p:pic>
        <p:nvPicPr>
          <p:cNvPr id="71" name="Picture 70">
            <a:extLst>
              <a:ext uri="{FF2B5EF4-FFF2-40B4-BE49-F238E27FC236}">
                <a16:creationId xmlns:a16="http://schemas.microsoft.com/office/drawing/2014/main" id="{B4BBD3FA-87B3-FB0F-14A9-08932E3E200A}"/>
              </a:ext>
            </a:extLst>
          </p:cNvPr>
          <p:cNvPicPr>
            <a:picLocks noChangeAspect="1"/>
          </p:cNvPicPr>
          <p:nvPr/>
        </p:nvPicPr>
        <p:blipFill>
          <a:blip r:embed="rId18"/>
          <a:srcRect l="32733" t="31670" r="56280" b="46885"/>
          <a:stretch/>
        </p:blipFill>
        <p:spPr>
          <a:xfrm>
            <a:off x="2543886" y="1747858"/>
            <a:ext cx="830580" cy="868680"/>
          </a:xfrm>
          <a:prstGeom prst="rect">
            <a:avLst/>
          </a:prstGeom>
        </p:spPr>
      </p:pic>
      <p:pic>
        <p:nvPicPr>
          <p:cNvPr id="73" name="Picture 72">
            <a:extLst>
              <a:ext uri="{FF2B5EF4-FFF2-40B4-BE49-F238E27FC236}">
                <a16:creationId xmlns:a16="http://schemas.microsoft.com/office/drawing/2014/main" id="{771FF56F-12A8-6588-ECA7-4293263CC6C1}"/>
              </a:ext>
            </a:extLst>
          </p:cNvPr>
          <p:cNvPicPr>
            <a:picLocks noChangeAspect="1"/>
          </p:cNvPicPr>
          <p:nvPr/>
        </p:nvPicPr>
        <p:blipFill>
          <a:blip r:embed="rId18"/>
          <a:srcRect l="55779" t="33594" r="30714" b="47219"/>
          <a:stretch/>
        </p:blipFill>
        <p:spPr>
          <a:xfrm>
            <a:off x="4212966" y="1789584"/>
            <a:ext cx="1021080" cy="777240"/>
          </a:xfrm>
          <a:prstGeom prst="rect">
            <a:avLst/>
          </a:prstGeom>
        </p:spPr>
      </p:pic>
      <p:pic>
        <p:nvPicPr>
          <p:cNvPr id="74" name="Picture 73">
            <a:extLst>
              <a:ext uri="{FF2B5EF4-FFF2-40B4-BE49-F238E27FC236}">
                <a16:creationId xmlns:a16="http://schemas.microsoft.com/office/drawing/2014/main" id="{1BB5B084-6549-9827-0BA8-53D9C78ECB9E}"/>
              </a:ext>
            </a:extLst>
          </p:cNvPr>
          <p:cNvPicPr>
            <a:picLocks noChangeAspect="1"/>
          </p:cNvPicPr>
          <p:nvPr/>
        </p:nvPicPr>
        <p:blipFill>
          <a:blip r:embed="rId18"/>
          <a:srcRect l="78147" t="33572" r="9613" b="44313"/>
          <a:stretch/>
        </p:blipFill>
        <p:spPr>
          <a:xfrm>
            <a:off x="5963899" y="1746460"/>
            <a:ext cx="829624" cy="803213"/>
          </a:xfrm>
          <a:prstGeom prst="rect">
            <a:avLst/>
          </a:prstGeom>
        </p:spPr>
      </p:pic>
      <p:sp>
        <p:nvSpPr>
          <p:cNvPr id="75" name="TextBox 74">
            <a:extLst>
              <a:ext uri="{FF2B5EF4-FFF2-40B4-BE49-F238E27FC236}">
                <a16:creationId xmlns:a16="http://schemas.microsoft.com/office/drawing/2014/main" id="{D0EDCA08-6A85-A1EC-2994-30923669AD29}"/>
              </a:ext>
            </a:extLst>
          </p:cNvPr>
          <p:cNvSpPr txBox="1"/>
          <p:nvPr/>
        </p:nvSpPr>
        <p:spPr>
          <a:xfrm>
            <a:off x="633743" y="2555136"/>
            <a:ext cx="1357811" cy="380481"/>
          </a:xfrm>
          <a:prstGeom prst="rect">
            <a:avLst/>
          </a:prstGeom>
          <a:noFill/>
        </p:spPr>
        <p:txBody>
          <a:bodyPr vert="horz" wrap="square" lIns="0" tIns="0" rIns="0" bIns="0" rtlCol="0">
            <a:noAutofit/>
          </a:bodyPr>
          <a:lstStyle/>
          <a:p>
            <a:pPr algn="l">
              <a:spcBef>
                <a:spcPts val="600"/>
              </a:spcBef>
            </a:pPr>
            <a:r>
              <a:rPr lang="en-IE"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Where we are in the cycle and which asset classes would benefit from it?</a:t>
            </a:r>
          </a:p>
        </p:txBody>
      </p:sp>
      <p:sp>
        <p:nvSpPr>
          <p:cNvPr id="76" name="TextBox 75">
            <a:extLst>
              <a:ext uri="{FF2B5EF4-FFF2-40B4-BE49-F238E27FC236}">
                <a16:creationId xmlns:a16="http://schemas.microsoft.com/office/drawing/2014/main" id="{EC43C3F9-4BFB-4E59-3B36-DA7C52736F90}"/>
              </a:ext>
            </a:extLst>
          </p:cNvPr>
          <p:cNvSpPr txBox="1"/>
          <p:nvPr/>
        </p:nvSpPr>
        <p:spPr>
          <a:xfrm>
            <a:off x="2342333" y="2555136"/>
            <a:ext cx="1357811" cy="380481"/>
          </a:xfrm>
          <a:prstGeom prst="rect">
            <a:avLst/>
          </a:prstGeom>
          <a:noFill/>
        </p:spPr>
        <p:txBody>
          <a:bodyPr vert="horz" wrap="square" lIns="0" tIns="0" rIns="0" bIns="0" rtlCol="0">
            <a:noAutofit/>
          </a:bodyPr>
          <a:lstStyle/>
          <a:p>
            <a:pPr algn="l">
              <a:spcBef>
                <a:spcPts val="600"/>
              </a:spcBef>
            </a:pPr>
            <a:r>
              <a:rPr lang="en-IE"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Allocation across corporate hybrids and subordinated financials</a:t>
            </a:r>
          </a:p>
        </p:txBody>
      </p:sp>
      <p:sp>
        <p:nvSpPr>
          <p:cNvPr id="77" name="TextBox 76">
            <a:extLst>
              <a:ext uri="{FF2B5EF4-FFF2-40B4-BE49-F238E27FC236}">
                <a16:creationId xmlns:a16="http://schemas.microsoft.com/office/drawing/2014/main" id="{81A37A74-A02B-D85C-0E7B-F311755CE798}"/>
              </a:ext>
            </a:extLst>
          </p:cNvPr>
          <p:cNvSpPr txBox="1"/>
          <p:nvPr/>
        </p:nvSpPr>
        <p:spPr>
          <a:xfrm>
            <a:off x="3940904" y="2555136"/>
            <a:ext cx="1445201" cy="380481"/>
          </a:xfrm>
          <a:prstGeom prst="rect">
            <a:avLst/>
          </a:prstGeom>
          <a:noFill/>
        </p:spPr>
        <p:txBody>
          <a:bodyPr vert="horz" wrap="square" lIns="0" tIns="0" rIns="0" bIns="0" rtlCol="0">
            <a:noAutofit/>
          </a:bodyPr>
          <a:lstStyle/>
          <a:p>
            <a:pPr algn="l">
              <a:spcBef>
                <a:spcPts val="600"/>
              </a:spcBef>
            </a:pPr>
            <a:r>
              <a:rPr lang="en-IE"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Issuer selection aiming to identify names with the best credit and ESG</a:t>
            </a:r>
            <a:r>
              <a:rPr lang="en-IE" sz="900" baseline="30000"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r>
              <a:rPr lang="en-IE"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profile</a:t>
            </a:r>
          </a:p>
        </p:txBody>
      </p:sp>
      <p:sp>
        <p:nvSpPr>
          <p:cNvPr id="78" name="TextBox 77">
            <a:extLst>
              <a:ext uri="{FF2B5EF4-FFF2-40B4-BE49-F238E27FC236}">
                <a16:creationId xmlns:a16="http://schemas.microsoft.com/office/drawing/2014/main" id="{F91C428E-E172-9872-49B5-579A353506A6}"/>
              </a:ext>
            </a:extLst>
          </p:cNvPr>
          <p:cNvSpPr txBox="1"/>
          <p:nvPr/>
        </p:nvSpPr>
        <p:spPr>
          <a:xfrm>
            <a:off x="5656110" y="2556226"/>
            <a:ext cx="1445201" cy="380481"/>
          </a:xfrm>
          <a:prstGeom prst="rect">
            <a:avLst/>
          </a:prstGeom>
          <a:noFill/>
        </p:spPr>
        <p:txBody>
          <a:bodyPr vert="horz" wrap="square" lIns="0" tIns="0" rIns="0" bIns="0" rtlCol="0">
            <a:noAutofit/>
          </a:bodyPr>
          <a:lstStyle/>
          <a:p>
            <a:pPr algn="l">
              <a:spcBef>
                <a:spcPts val="600"/>
              </a:spcBef>
            </a:pPr>
            <a:r>
              <a:rPr lang="en-IE"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Arbitrage opportunities (credit/ESG rating, Cash/CDS …)</a:t>
            </a:r>
          </a:p>
        </p:txBody>
      </p:sp>
      <p:sp>
        <p:nvSpPr>
          <p:cNvPr id="79" name="Arrow: Left-Right 78">
            <a:extLst>
              <a:ext uri="{FF2B5EF4-FFF2-40B4-BE49-F238E27FC236}">
                <a16:creationId xmlns:a16="http://schemas.microsoft.com/office/drawing/2014/main" id="{EEBEAC40-31AD-AD70-6D64-9C50A32422C4}"/>
              </a:ext>
            </a:extLst>
          </p:cNvPr>
          <p:cNvSpPr/>
          <p:nvPr/>
        </p:nvSpPr>
        <p:spPr>
          <a:xfrm>
            <a:off x="405948" y="3106949"/>
            <a:ext cx="3100492" cy="449928"/>
          </a:xfrm>
          <a:prstGeom prst="leftRightArrow">
            <a:avLst>
              <a:gd name="adj1" fmla="val 66936"/>
              <a:gd name="adj2" fmla="val 50000"/>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IE" sz="1200" b="1" dirty="0">
                <a:solidFill>
                  <a:schemeClr val="tx1"/>
                </a:solidFill>
                <a:latin typeface="Noto Sans" panose="020B0502040504020204" pitchFamily="34" charset="0"/>
                <a:ea typeface="Noto Sans" panose="020B0502040504020204" pitchFamily="34" charset="0"/>
                <a:cs typeface="Noto Sans" panose="020B0502040504020204" pitchFamily="34" charset="0"/>
              </a:rPr>
              <a:t>Top-Down analysis</a:t>
            </a:r>
          </a:p>
        </p:txBody>
      </p:sp>
      <p:sp>
        <p:nvSpPr>
          <p:cNvPr id="80" name="Arrow: Left-Right 79">
            <a:extLst>
              <a:ext uri="{FF2B5EF4-FFF2-40B4-BE49-F238E27FC236}">
                <a16:creationId xmlns:a16="http://schemas.microsoft.com/office/drawing/2014/main" id="{C9AA8799-3D3A-9A7C-569B-6A94C20AAF7D}"/>
              </a:ext>
            </a:extLst>
          </p:cNvPr>
          <p:cNvSpPr/>
          <p:nvPr/>
        </p:nvSpPr>
        <p:spPr>
          <a:xfrm>
            <a:off x="3550909" y="3099598"/>
            <a:ext cx="3602818" cy="449928"/>
          </a:xfrm>
          <a:prstGeom prst="leftRightArrow">
            <a:avLst>
              <a:gd name="adj1" fmla="val 66936"/>
              <a:gd name="adj2" fmla="val 50000"/>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IE" sz="1200" b="1" dirty="0">
                <a:solidFill>
                  <a:schemeClr val="tx1"/>
                </a:solidFill>
                <a:latin typeface="Noto Sans" panose="020B0502040504020204" pitchFamily="34" charset="0"/>
                <a:ea typeface="Noto Sans" panose="020B0502040504020204" pitchFamily="34" charset="0"/>
                <a:cs typeface="Noto Sans" panose="020B0502040504020204" pitchFamily="34" charset="0"/>
              </a:rPr>
              <a:t>Bottom-Up analysis</a:t>
            </a:r>
          </a:p>
        </p:txBody>
      </p:sp>
      <p:sp>
        <p:nvSpPr>
          <p:cNvPr id="81" name="Rectangle 80">
            <a:extLst>
              <a:ext uri="{FF2B5EF4-FFF2-40B4-BE49-F238E27FC236}">
                <a16:creationId xmlns:a16="http://schemas.microsoft.com/office/drawing/2014/main" id="{D9F57469-7F73-1B09-258C-C47DD97CC04A}"/>
              </a:ext>
            </a:extLst>
          </p:cNvPr>
          <p:cNvSpPr/>
          <p:nvPr/>
        </p:nvSpPr>
        <p:spPr>
          <a:xfrm>
            <a:off x="358775" y="1080648"/>
            <a:ext cx="6846333" cy="24236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IE" sz="1200" b="1" dirty="0">
                <a:solidFill>
                  <a:schemeClr val="tx1"/>
                </a:solidFill>
                <a:latin typeface="Noto Sans" panose="020B0502040504020204" pitchFamily="34" charset="0"/>
                <a:ea typeface="Noto Sans" panose="020B0502040504020204" pitchFamily="34" charset="0"/>
                <a:cs typeface="Noto Sans" panose="020B0502040504020204" pitchFamily="34" charset="0"/>
              </a:rPr>
              <a:t>Qualitative &amp; Quantitative Analysis</a:t>
            </a:r>
          </a:p>
        </p:txBody>
      </p:sp>
      <p:sp>
        <p:nvSpPr>
          <p:cNvPr id="5" name="TextBox 4">
            <a:extLst>
              <a:ext uri="{FF2B5EF4-FFF2-40B4-BE49-F238E27FC236}">
                <a16:creationId xmlns:a16="http://schemas.microsoft.com/office/drawing/2014/main" id="{3A006B4E-2423-7902-1B07-8BA2ED27C981}"/>
              </a:ext>
            </a:extLst>
          </p:cNvPr>
          <p:cNvSpPr txBox="1"/>
          <p:nvPr>
            <p:custDataLst>
              <p:tags r:id="rId11"/>
            </p:custDataLst>
          </p:nvPr>
        </p:nvSpPr>
        <p:spPr>
          <a:xfrm rot="16200000">
            <a:off x="-110569" y="10251026"/>
            <a:ext cx="520369" cy="257035"/>
          </a:xfrm>
          <a:prstGeom prst="rect">
            <a:avLst/>
          </a:prstGeom>
          <a:noFill/>
        </p:spPr>
        <p:txBody>
          <a:bodyPr vert="horz" wrap="square" lIns="0" tIns="0" rIns="0" bIns="0" rtlCol="0">
            <a:noAutofit/>
          </a:bodyPr>
          <a:lstStyle/>
          <a:p>
            <a:pPr algn="l">
              <a:spcBef>
                <a:spcPts val="600"/>
              </a:spcBef>
            </a:pPr>
            <a: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a:t>
            </a:r>
            <a:r>
              <a:rPr lang="en-IE" sz="800" b="0" i="0" dirty="0">
                <a:solidFill>
                  <a:schemeClr val="bg1">
                    <a:lumMod val="50000"/>
                  </a:schemeClr>
                </a:solidFill>
                <a:effectLst/>
                <a:latin typeface="Noto Sans" panose="020B0502040504020204" pitchFamily="34" charset="0"/>
                <a:ea typeface="Noto Sans" panose="020B0502040504020204" pitchFamily="34" charset="0"/>
                <a:cs typeface="Noto Sans" panose="020B0502040504020204" pitchFamily="34" charset="0"/>
              </a:rPr>
              <a:t>4401893</a:t>
            </a:r>
            <a: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a:t>
            </a:r>
            <a:b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br>
            <a:r>
              <a:rPr lang="en-IE" sz="80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t>‌​​05.06.25​‌</a:t>
            </a:r>
          </a:p>
        </p:txBody>
      </p:sp>
      <p:sp>
        <p:nvSpPr>
          <p:cNvPr id="6" name="object 18">
            <a:extLst>
              <a:ext uri="{FF2B5EF4-FFF2-40B4-BE49-F238E27FC236}">
                <a16:creationId xmlns:a16="http://schemas.microsoft.com/office/drawing/2014/main" id="{B04B4F2C-99EF-B593-76F6-82A52DEAB0F0}"/>
              </a:ext>
            </a:extLst>
          </p:cNvPr>
          <p:cNvSpPr txBox="1"/>
          <p:nvPr/>
        </p:nvSpPr>
        <p:spPr>
          <a:xfrm>
            <a:off x="365126" y="9573092"/>
            <a:ext cx="6834188" cy="507383"/>
          </a:xfrm>
          <a:prstGeom prst="rect">
            <a:avLst/>
          </a:prstGeom>
        </p:spPr>
        <p:txBody>
          <a:bodyPr vert="horz" wrap="square" lIns="0" tIns="0" rIns="0" bIns="0" rtlCol="0">
            <a:spAutoFit/>
          </a:bodyPr>
          <a:lstStyle/>
          <a:p>
            <a:pPr marR="71120" algn="l">
              <a:lnSpc>
                <a:spcPts val="1000"/>
              </a:lnSpc>
              <a:spcAft>
                <a:spcPts val="400"/>
              </a:spcAft>
            </a:pPr>
            <a:r>
              <a:rPr lang="en-IE" sz="800" i="1" kern="1200" spc="-23" dirty="0">
                <a:solidFill>
                  <a:schemeClr val="tx2"/>
                </a:solidFill>
                <a:latin typeface="Noto Sans" panose="020B0502040504020204" pitchFamily="34" charset="0"/>
                <a:ea typeface="Noto Sans" panose="020B0502040504020204" pitchFamily="34" charset="0"/>
                <a:cs typeface="Noto Sans" panose="020B0502040504020204" pitchFamily="34" charset="0"/>
              </a:rPr>
              <a:t>*Please refer to the </a:t>
            </a:r>
            <a:r>
              <a:rPr kumimoji="0" lang="en-IE" sz="800" b="1" i="1" strike="noStrike" kern="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hlinkClick r:id="rId19">
                  <a:extLst>
                    <a:ext uri="{A12FA001-AC4F-418D-AE19-62706E023703}">
                      <ahyp:hlinkClr xmlns:ahyp="http://schemas.microsoft.com/office/drawing/2018/hyperlinkcolor" val="tx"/>
                    </a:ext>
                  </a:extLst>
                </a:hlinkClick>
              </a:rPr>
              <a:t>Amundi Responsible Investment Policy</a:t>
            </a:r>
            <a:r>
              <a:rPr kumimoji="0" lang="en-IE" sz="800" b="1" i="1" strike="noStrike" kern="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lang="en-IE" sz="800" i="1" kern="1200" spc="-23" dirty="0">
                <a:solidFill>
                  <a:schemeClr val="tx2"/>
                </a:solidFill>
                <a:latin typeface="Noto Sans" panose="020B0502040504020204" pitchFamily="34" charset="0"/>
                <a:ea typeface="Noto Sans" panose="020B0502040504020204" pitchFamily="34" charset="0"/>
                <a:cs typeface="Noto Sans" panose="020B0502040504020204" pitchFamily="34" charset="0"/>
              </a:rPr>
              <a:t>and the </a:t>
            </a:r>
            <a:r>
              <a:rPr kumimoji="0" lang="en-IE" sz="800" b="1" i="1" u="none" strike="noStrike" kern="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hlinkClick r:id="rId20">
                  <a:extLst>
                    <a:ext uri="{A12FA001-AC4F-418D-AE19-62706E023703}">
                      <ahyp:hlinkClr xmlns:ahyp="http://schemas.microsoft.com/office/drawing/2018/hyperlinkcolor" val="tx"/>
                    </a:ext>
                  </a:extLst>
                </a:hlinkClick>
              </a:rPr>
              <a:t>Amundi ESG Regulatory Statement</a:t>
            </a:r>
            <a:r>
              <a:rPr lang="en-IE" sz="800" i="1" kern="1200" spc="-23" dirty="0">
                <a:solidFill>
                  <a:schemeClr val="tx2"/>
                </a:solidFill>
                <a:latin typeface="Noto Sans" panose="020B0502040504020204" pitchFamily="34" charset="0"/>
                <a:ea typeface="Noto Sans" panose="020B0502040504020204" pitchFamily="34" charset="0"/>
                <a:cs typeface="Noto Sans" panose="020B0502040504020204" pitchFamily="34" charset="0"/>
              </a:rPr>
              <a:t>. For more product specific information, please refer to the Prospectus on the </a:t>
            </a:r>
            <a:r>
              <a:rPr lang="en-IE" sz="800" b="1" i="1" dirty="0">
                <a:solidFill>
                  <a:schemeClr val="tx2"/>
                </a:solidFill>
                <a:latin typeface="Noto Sans" panose="020B0502040504020204" pitchFamily="34" charset="0"/>
                <a:ea typeface="Noto Sans" panose="020B0502040504020204" pitchFamily="34" charset="0"/>
                <a:cs typeface="Noto Sans" panose="020B0502040504020204" pitchFamily="34" charset="0"/>
                <a:hlinkClick r:id="rId14">
                  <a:extLst>
                    <a:ext uri="{A12FA001-AC4F-418D-AE19-62706E023703}">
                      <ahyp:hlinkClr xmlns:ahyp="http://schemas.microsoft.com/office/drawing/2018/hyperlinkcolor" val="tx"/>
                    </a:ext>
                  </a:extLst>
                </a:hlinkClick>
              </a:rPr>
              <a:t>website</a:t>
            </a:r>
            <a:r>
              <a:rPr lang="en-IE" sz="800" i="1" kern="1200" spc="-23" dirty="0">
                <a:solidFill>
                  <a:schemeClr val="tx2"/>
                </a:solidFill>
                <a:latin typeface="Noto Sans" panose="020B0502040504020204" pitchFamily="34" charset="0"/>
                <a:ea typeface="Noto Sans" panose="020B0502040504020204" pitchFamily="34" charset="0"/>
                <a:cs typeface="Noto Sans" panose="020B0502040504020204" pitchFamily="34" charset="0"/>
              </a:rPr>
              <a:t> and the Fund’s </a:t>
            </a:r>
            <a:r>
              <a:rPr kumimoji="0" lang="en-IE" sz="800" b="1" i="1" strike="noStrike" kern="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hlinkClick r:id="rId21">
                  <a:extLst>
                    <a:ext uri="{A12FA001-AC4F-418D-AE19-62706E023703}">
                      <ahyp:hlinkClr xmlns:ahyp="http://schemas.microsoft.com/office/drawing/2018/hyperlinkcolor" val="tx"/>
                    </a:ext>
                  </a:extLst>
                </a:hlinkClick>
              </a:rPr>
              <a:t>SFDR Pre-Contractual Annex</a:t>
            </a:r>
            <a:r>
              <a:rPr kumimoji="0" lang="en-IE" sz="800" b="1" i="1" strike="noStrike" kern="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lang="en-IE" sz="800" b="1" i="1" kern="1200" spc="-23" dirty="0">
                <a:solidFill>
                  <a:schemeClr val="tx2"/>
                </a:solidFill>
                <a:latin typeface="Noto Sans" panose="020B0502040504020204" pitchFamily="34" charset="0"/>
                <a:ea typeface="Noto Sans" panose="020B0502040504020204" pitchFamily="34" charset="0"/>
                <a:cs typeface="Noto Sans" panose="020B0502040504020204" pitchFamily="34" charset="0"/>
              </a:rPr>
              <a:t>.</a:t>
            </a:r>
            <a:r>
              <a:rPr lang="en-IE" sz="800" i="1" kern="1200" spc="-23" dirty="0">
                <a:solidFill>
                  <a:schemeClr val="tx2"/>
                </a:solidFill>
                <a:latin typeface="Noto Sans" panose="020B0502040504020204" pitchFamily="34" charset="0"/>
                <a:ea typeface="Noto Sans" panose="020B0502040504020204" pitchFamily="34" charset="0"/>
                <a:cs typeface="Noto Sans" panose="020B0502040504020204" pitchFamily="34" charset="0"/>
              </a:rPr>
              <a:t>The decision of the investor to invest in the promoted fund should take into account all the characteristics or objectives of the fund. There is no guarantee that ESG considerations will enhance a fund’s investment strategy or performance.</a:t>
            </a:r>
          </a:p>
        </p:txBody>
      </p:sp>
    </p:spTree>
    <p:custDataLst>
      <p:tags r:id="rId1"/>
    </p:custDataLst>
    <p:extLst>
      <p:ext uri="{BB962C8B-B14F-4D97-AF65-F5344CB8AC3E}">
        <p14:creationId xmlns:p14="http://schemas.microsoft.com/office/powerpoint/2010/main" val="431458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07D22-F01C-730F-7716-BC2DCAFFFACE}"/>
              </a:ext>
            </a:extLst>
          </p:cNvPr>
          <p:cNvSpPr txBox="1">
            <a:spLocks noGrp="1" noSelect="1" noRot="1" noChangeAspect="1" noMove="1" noResize="1" noEditPoints="1" noAdjustHandles="1" noChangeArrowheads="1" noChangeShapeType="1" noTextEdit="1"/>
          </p:cNvSpPr>
          <p:nvPr/>
        </p:nvSpPr>
        <p:spPr>
          <a:xfrm>
            <a:off x="358775" y="1025525"/>
            <a:ext cx="6840538" cy="9017000"/>
          </a:xfrm>
          <a:prstGeom prst="rect">
            <a:avLst/>
          </a:prstGeom>
          <a:noFill/>
        </p:spPr>
        <p:txBody>
          <a:bodyPr vert="horz" wrap="square" lIns="0" tIns="0" rIns="0" bIns="0" rtlCol="0">
            <a:noAutofit/>
          </a:bodyPr>
          <a:lstStyle/>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This material is provided to Professional Clients, including financial intermediaries, and is not intended for and should not be provided to the public.  This is a marketing communication. Please refer to the prospectus / information document and to the KID/KIID before making any final investment decisions This document contains information about investment services provided by Amundi group companies or undertakings for collective investment in transferable securities or open-ended umbrella Irish collective asset- management vehicles (the “Funds”) established under the laws of Luxembourg and authorised for public distribution by the Commission de Surveillance du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Secteur</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Financier or the laws of Ireland and authorized for public distribution by the Central Bank of Ireland. The management company of: </a:t>
            </a:r>
          </a:p>
          <a:p>
            <a:pPr marL="92075" indent="-92075"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Amundi Funds, Amundi Fund Solutions, First Eagle Amundi and Amundi Index Solutions is Amundi Luxembourg S.A., 5, allée Scheffer, L-2520 Luxembourg;</a:t>
            </a:r>
          </a:p>
          <a:p>
            <a:pPr marL="92075" indent="-92075"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CPR Invest is CPR Asset Management, 91-93 Boulevard Pasteur, 75015 Paris, France; </a:t>
            </a:r>
          </a:p>
          <a:p>
            <a:pPr marL="92075" indent="-92075"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KBI Funds ICAV and Amundi Fund Solutions ICAV is Amundi Ireland Limited, 1 George’s Quay Plaza, George’s Quay, Dublin 2, Ireland.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This material is for information purposes only, is not a recommendation, financial analysis or advice, and does not constitute a solicitation, invitation or offer to purchase or sell any the Funds or services described herein in any jurisdiction where such offer, solicitation or invitation would be unlawful.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This material has not been submitted for regulatory approval and is solely for issue in permitted jurisdictions and to persons who may receive it without breaching applicable legal or regulatory requirements. The information contained in this document is confidential and shall not, without prior written approval of Amundi Asset Management S.A. (“Amundi”), be copied, reproduced, modified, or distributed, to any third person or entity in any country.</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The Funds described in this document may not be available to all investors and may not be registered for public distribution with the relevant authorities in all countries.</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Please note that the management company may decide to terminate the arrangements made for the marketing of its collective investment undertakings in a Member State of the EU in respect of which it has made a notification.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A summary of information about investors’ rights and collective redress mechanisms can be found in English on the regulatory page at https://about.amundi.com/Metanav-Footer/Footer/Quick-Links/Legal-documentation.</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Investment involves risk. Investment return and the principal value of an investment in the Funds or other investment product may go up or down and may result in the loss of the amount originally invested. The decision of an investor to invest in the Funds should take into account all the characteristics or objectives of the Funds. Past performance does not predict future results. Investment return and the principal value of an investment in the Funds or other investment product may go up or down and may result in the loss of the amount originally invested. All investors should seek professional advice prior to any investment decision, in order to determine the risks associated with the investment and its suitability. It is the responsibility of investors to read the legal documents in force in particular the current prospectus for each Fund. Subscriptions in the Funds will only be accepted on the basis of their latest prospectus in English or in local language in EU countries of registration, and/or the Key Investor Information Document / Key Information Document (“KIID”/ “KID” available in local language in EU countries of registration) which, together with the latest annual and semi-annual reports may be obtained, free of charge, at the registered office of Amundi Luxembourg S.A. or at www.amundi.lu. In Italy, this documentation is available at www.amundi.it. In Ireland, this documentation is available at www.amundi.ie or, for KBI Funds ICAV, at www.kbiglobalinvestors.com. Information relating to costs and charges of the Funds may be obtained from the KIID/KID.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The performance data do not take account of the commissions and costs incurred on the issue and redemption of units/shares of the Funds.</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Information on sustainability-related aspects can be found at https://about.amundi.com/Metanav-Footer/Footer/Quick-Links/Legal-documentation.  </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EEA </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Member States, the content of this document is approved by Amundi for use with Professional Clients (as defined in EU Directive 2014/65/EU) only and shall not be distributed to the public. Amundi Ireland Limited is authorised and regulated by the Central Bank of Ireland. KBI Global Investors Ltd is regulated by the Central Bank of Ireland and deemed authorised and regulated by the Financial Conduct Authority. The nature and extent of consumer protections may differ from those for firms based in the UK. Details of the Temporary Permissions Regime, which allows EEA-based firms to operate in the UK for a limited period while seeking full authorisation, are available on the Financial Conduct Authority’s website. Société Générale, Dublin Branch 3rd Floor, IFSC House, IFS, Dublin 1 is the facilities agent for those sub-funds of Amundi Funds, First Eagle Amundi registered in Ireland. </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the United Kingdom </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(the “UK”), this marketing communication is being issued by Amundi (UK) Limited (“Amundi UK”), 77 Coleman Street, London EC2R 5BJ, UK. Amundi UK is authorised and regulated by the Financial Conduct Authority (“FCA”) and entered on the FCA’s Financial Services Register under number 114503. This may be checked at https://register.fca.org.uk/ and further information of its authorisation is available on request. This marketing communication is approved by Amundi UK only for use with Professional Clients (as defined in the FCA’s Handbook of Rules and Guidance) and shall not be distributed to the public, relied on or acted upon by any other persons for any purposes whatsoever.  </a:t>
            </a:r>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Past performance is not a guarantee or indication of future results</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With the exception Amundi Fund Solutions, each fund and/or sub-fund(s) (if any) that is referred to in this marketing communication (each, a “Fund”) is/are (a) recognised scheme(s) under the FCA’s Overseas Fund Regime (the “OFR”) or the FCA’s Temporary Permission Marketing Regime (the “TMPR”).  Each Fund is based overseas and is not subject to UK sustainable investment labelling and disclosure requirements.</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For Funds recognised under OFR: UK investors should consider getting financial advice before deciding to invest in a Fund, see the prospectus of the Fund for more information and be aware that: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i</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each Fund is authorised overseas, but not in the UK; (ii) the protections afforded by and the rules of, the UK regulatory system, generally will not apply to an investment in a Fund, including the Financial Ombudsman Service (“FOS”), and as such UK investors may not be able to seek redress from the FOS for a complaint related to a Fund, its operator and/or its depositary; and (iii) compensation for any claims for losses suffered as a result of the operator and/or the depositary of a Fund being unable to meet its/their liabilities to UK investors, are unlikely to be covered under the UK Financial Services Compensation Scheme.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For Funds recognised under the TMPR:  Potential investors in the UK should be aware that none of the protections afforded by the UK regulatory system will apply to an investment in a Fund and that compensation will not be available under the UK Financial Services Compensation Scheme.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In </a:t>
            </a:r>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Switzerland</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this document is for Qualified Investors (as defined in Swiss Collective Investment Schemes Act of 23 June 2006 as amended or supplemented) use only and shall not be offered to the public. The Representative and Paying Agent for Funds registered for public offering in Switzerland are, in respect of Amundi Funds, First Eagle Amundi and Amundi Index Solutions: Representative - CACEIS (Switzerland) SA and Paying Agent - CACEIS Bank, Nyon Branch both at 35 Route de Signy, Case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postale</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2259, CH-1260 Nyon; KBI Funds ICAV: Representative – ACOLIN Fund Services AG,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Affolternstrasse</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56, CH-8050 Zurich and Paying Agent – NPB Neue Privat Bank AG,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Limmatquai</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1, CH-8001 Zurich. Free copies of the prospectus, key investor information documents, annual and semi-annual reports, management regulations and other information are available at the representative’s address shown above.</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In </a:t>
            </a:r>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France</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a free prospectus is available from Amundi Asset Management, 91-93 boulevard Pasteur -75015 Paris - France - 437 574 452 RCS Paris France or from the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centralisateur</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of the Funds which in the case of Amundi Funds, Amundi Index Solutions and CPR Invest SICAV is CACEIS Bank SA, 1-3 place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Valhubert</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75013 Paris and in the case of First Eagle Amundi SICAV is Société Générale, 29 Boulevard Haussmann, 75008 Paris.</a:t>
            </a:r>
          </a:p>
          <a:p>
            <a:pPr algn="l"/>
            <a:r>
              <a:rPr lang="en-IE" sz="800" dirty="0">
                <a:latin typeface="Noto Sans" panose="020B0502040504020204" pitchFamily="34" charset="0"/>
                <a:ea typeface="Noto Sans" panose="020B0502040504020204" pitchFamily="34" charset="0"/>
                <a:cs typeface="Noto Sans" panose="020B0502040504020204" pitchFamily="34" charset="0"/>
              </a:rPr>
              <a:t>  </a:t>
            </a:r>
          </a:p>
        </p:txBody>
      </p:sp>
      <p:sp>
        <p:nvSpPr>
          <p:cNvPr id="4" name="TextBox 3">
            <a:extLst>
              <a:ext uri="{FF2B5EF4-FFF2-40B4-BE49-F238E27FC236}">
                <a16:creationId xmlns:a16="http://schemas.microsoft.com/office/drawing/2014/main" id="{387AA894-C267-5D00-41F1-154A7268ECB9}"/>
              </a:ext>
            </a:extLst>
          </p:cNvPr>
          <p:cNvSpPr txBox="1">
            <a:spLocks noGrp="1" noSelect="1" noRot="1" noChangeAspect="1" noMove="1" noResize="1" noEditPoints="1" noAdjustHandles="1" noChangeArrowheads="1" noChangeShapeType="1" noTextEdit="1"/>
          </p:cNvSpPr>
          <p:nvPr/>
        </p:nvSpPr>
        <p:spPr>
          <a:xfrm>
            <a:off x="358775" y="830580"/>
            <a:ext cx="3421062" cy="152400"/>
          </a:xfrm>
          <a:prstGeom prst="rect">
            <a:avLst/>
          </a:prstGeom>
          <a:noFill/>
        </p:spPr>
        <p:txBody>
          <a:bodyPr vert="horz" wrap="square" lIns="0" tIns="0" rIns="0" bIns="0" rtlCol="0">
            <a:noAutofit/>
          </a:bodyPr>
          <a:lstStyle/>
          <a:p>
            <a:pPr algn="l">
              <a:spcBef>
                <a:spcPts val="600"/>
              </a:spcBef>
            </a:pPr>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Important Information</a:t>
            </a:r>
          </a:p>
        </p:txBody>
      </p:sp>
      <p:pic>
        <p:nvPicPr>
          <p:cNvPr id="5" name="UPSLIDE_SLIDELOCKER_OVERLAY">
            <a:extLst>
              <a:ext uri="{FF2B5EF4-FFF2-40B4-BE49-F238E27FC236}">
                <a16:creationId xmlns:a16="http://schemas.microsoft.com/office/drawing/2014/main" id="{CDD9CE13-789E-2C91-1079-0DAC5AC4A103}"/>
              </a:ext>
            </a:extLst>
          </p:cNvPr>
          <p:cNvPicPr>
            <a:picLocks noGrp="1" noSelect="1" noRot="1" noChangeAspect="1" noMove="1" noResize="1" noEditPoints="1" noAdjustHandles="1" noChangeArrowheads="1" noChangeShapeType="1" noCrop="1"/>
          </p:cNvPicPr>
          <p:nvPr/>
        </p:nvPicPr>
        <p:blipFill>
          <a:blip r:embed="rId4"/>
          <a:stretch>
            <a:fillRect/>
          </a:stretch>
        </p:blipFill>
        <p:spPr>
          <a:xfrm>
            <a:off x="0" y="0"/>
            <a:ext cx="7559675" cy="10691813"/>
          </a:xfrm>
          <a:prstGeom prst="rect">
            <a:avLst/>
          </a:prstGeom>
        </p:spPr>
      </p:pic>
      <p:pic>
        <p:nvPicPr>
          <p:cNvPr id="6" name="UPSLIDE_SLIDELOCKER_OVERLAY">
            <a:extLst>
              <a:ext uri="{FF2B5EF4-FFF2-40B4-BE49-F238E27FC236}">
                <a16:creationId xmlns:a16="http://schemas.microsoft.com/office/drawing/2014/main" id="{4A949338-D561-4D6A-EA5A-F9CB6DBD4E69}"/>
              </a:ext>
            </a:extLst>
          </p:cNvPr>
          <p:cNvPicPr>
            <a:picLocks noGrp="1" noSelect="1" noRot="1" noChangeAspect="1" noMove="1" noResize="1" noEditPoints="1" noAdjustHandles="1" noChangeArrowheads="1" noChangeShapeType="1" noCrop="1"/>
          </p:cNvPicPr>
          <p:nvPr/>
        </p:nvPicPr>
        <p:blipFill>
          <a:blip r:embed="rId4"/>
          <a:stretch>
            <a:fillRect/>
          </a:stretch>
        </p:blipFill>
        <p:spPr>
          <a:xfrm>
            <a:off x="0" y="0"/>
            <a:ext cx="7559675" cy="10691813"/>
          </a:xfrm>
          <a:prstGeom prst="rect">
            <a:avLst/>
          </a:prstGeom>
        </p:spPr>
      </p:pic>
    </p:spTree>
    <p:custDataLst>
      <p:tags r:id="rId1"/>
    </p:custDataLst>
    <p:extLst>
      <p:ext uri="{BB962C8B-B14F-4D97-AF65-F5344CB8AC3E}">
        <p14:creationId xmlns:p14="http://schemas.microsoft.com/office/powerpoint/2010/main" val="31238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07D22-F01C-730F-7716-BC2DCAFFFACE}"/>
              </a:ext>
            </a:extLst>
          </p:cNvPr>
          <p:cNvSpPr txBox="1">
            <a:spLocks noGrp="1" noSelect="1" noRot="1" noChangeAspect="1" noMove="1" noResize="1" noEditPoints="1" noAdjustHandles="1" noChangeArrowheads="1" noChangeShapeType="1" noTextEdit="1"/>
          </p:cNvSpPr>
          <p:nvPr/>
        </p:nvSpPr>
        <p:spPr>
          <a:xfrm>
            <a:off x="358775" y="1025525"/>
            <a:ext cx="6840538" cy="9017000"/>
          </a:xfrm>
          <a:prstGeom prst="rect">
            <a:avLst/>
          </a:prstGeom>
          <a:noFill/>
        </p:spPr>
        <p:txBody>
          <a:bodyPr vert="horz" wrap="square" lIns="0" tIns="0" rIns="0" bIns="0" rtlCol="0">
            <a:noAutofit/>
          </a:bodyPr>
          <a:lstStyle/>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Germany</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for additional information on the Fund, a free prospectus may be requested from Amundi Deutschland GmbH,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Arnulfstr</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124-126 80636 Munich, Germany (Tel. +49.89.99.226.0). The information and paying agent for Amundi Fund Solutions ICAV is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Marcard</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Stein &amp; CO AG,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Ballindamm</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36, 20095 Hambourg, Germany.  </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Austria </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the paying agents for Funds registered for public distribution are, in respect of Amundi Fund Solutions: UniCredit Bank Austria AG,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Rothschildplatz</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1, A-1020 Vienna; Amundi Funds, Amundi Index Solutions and First Eagle Amundi: Société Générale, Vienna Branch, Prinz Eugen Strasse 8 - 10/5/Top 11, A-1040 Vienna; CPR Invest: Raiffeisen Bank International AG, Am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Stadtpark</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9, A-1030 Wien; and KBI Funds ICAV: Erste Bank der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oesterreichischen</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Sparkassen</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AG, Am Belvedere 1, A-1100 Vienna.</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Spain</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the Funds are foreign undertakings for collective investment registered with the CNMV and numbered Amundi S.F. (493); Amundi Fund Solutions (1333); Amundi Fund Solutions ICAV (1969); Amundi Funds (61) First Eagle Amundi (111); Amundi Index Solutions (1495); CPR Invest (1564) and KBI Funds ICAV (1248). Any investment in the Funds or their respective sub-funds must be made through a registered Spanish distributor. Amundi Iberia SGIIC, SAU, is the main distributor of the Funds in Spain, registered with number 31 in the CNMV's SGIIC registry, with address at Pº de la Castellana 1, Madrid 28046. A list of all Spanish distributors may be obtained from the CNMV at www.cnmv.es. Units/shares may only be acquired on the basis of the most recent prospectus, key investor information document and further current documentation, which may be obtained from the CNMV. </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Chile and Peru</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this document is approved for use by Administradora de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Fondos</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de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Pensiones</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/Pension Fund Administrators and other institutional investors. </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Mexico</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this document is approved for use with institutional investors. It may not be distributed to third parties or to the public.  </a:t>
            </a:r>
          </a:p>
          <a:p>
            <a:pPr algn="l"/>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Singapore</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this document is provided solely for the internal use of distributors and financial advisors and is not to be distributed to the retail public in Singapore. Investors should read the Singapore information memorandum of the Funds before deciding to invest in the Funds. Distribution occurs through Amundi Singapore Limited, 80 Raffles Place, UOB Plaza 1, #23-01, Singapore 048624 and/or the Funds’ authorised distributors. Amundi Singapore Limited is regulated by the Monetary Authority of Singapore (“MAS”). Certain sub-funds of the Funds are notified as restricted schemes under Section 305 of the Securities and Futures Act 2001 of Singapore (“SFA”) and the Sixth Schedule to the Securities and Futures (Offers of Investments) (Collective Investment Schemes) Regulations 2005 (“Restricted Schemes”). This document shall be construed as part of the Singapore information memorandum of the Restricted Schemes (the "Singapore IM"), which shall be deemed to include and incorporate the prospectus of the Restricted Schemes, any supplement to the prospectus relating to the Restricted Schemes, this document and any other document, correspondence, communication or material sent or provided to eligible participants in relation to the Restricted Schemes from time to time. Accordingly, this document must not be relied upon or construed on its own without reference to and as part of the Singapore IM. Investors should read the relevant Singapore IM before deciding to invest in the Restricted Schemes. The units/shares offered under the Restricted Schemes as set out in the relevant Singapore IM are not authorised or recognised by the MAS and are not allowed to be offered to the retail public. Accordingly, this document and the material contained within, may not be circulated or distributed, nor may the relevant units/shares be offered or sold, or be made the subject of an invitation for subscription or purchase, whether directly or indirectly, to persons in Singapore other than (</a:t>
            </a:r>
            <a:r>
              <a:rPr lang="en-IE" sz="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i</a:t>
            </a:r>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to an institutional investor under Section 304 of the SFA, (ii) to a relevant person pursuant to Section 305(1), or any person pursuant to Section 305(2), and in accordance with the conditions specified in Section 305 of the SFA, or (iii) otherwise pursuant to, and in accordance with the conditions of, any other applicable provision of the SFA. By accepting receipt of this document and any other document or material issued in connection with the offer or sale of the shares/units, a person (within the meaning of Singapore law) in Singapore represents or warrants that person is entitled to receive such document in accordance with the restrictions set forth above and agrees to be bound by the limitations contained herein. Distribution/dividends (if applicable) are not guaranteed unless otherwise stated in the dividend policy for the relevant share class/class contained in the relevant Singapore IM. This document and the Singapore IM is not a prospectus as defined in the SFA and, accordingly, statutory liability under the SFA in relation to the content of prospectuses does not apply, and the offeree/an investor should consider carefully whether the investment is suitable for him. The MAS assumes no responsibility for the contents of this document. This document has not been reviewed by the MAS.</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This information is not for distribution and does not constitute an offer to sell or the solicitation of any offer to buy any securities or services in the United States or in any of its territories or possessions subject to its jurisdiction to or for the benefit of any U.S. Person (as defined in the prospectus of the Funds). The Funds have not been registered in the United States under the Investment Company Act of 1940 and units/shares of the Funds are not registered in the United States under the Securities Act of 1933.</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This document is not intended for and no reliance can be placed on this document by persons falling outside of these categories in the above-mentioned jurisdictions. </a:t>
            </a:r>
            <a:r>
              <a:rPr lang="en-IE" sz="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 jurisdictions other than those specified above, this document is for the sole use of the professional clients and intermediaries to whom it is addressed. It is not to be distributed to the public or to other third parties and the use of the information provided by anyone other than the addressee is not authorised.</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This material is based on sources that Amundi considers to be reliable at the time of publication. Data, opinions and analysis may be changed without notice. Amundi accepts no liability whatsoever, whether direct or indirect, that may arise from the use of information contained in this material. Amundi can in no way be held responsible for any decision or investment made on the basis of information contained in this material</a:t>
            </a:r>
          </a:p>
          <a:p>
            <a:pPr algn="l"/>
            <a:endPar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 2025 Morningstar. All Rights Reserved. The information, data, analyses and opinions (“Information”) contained herein: (1) include the proprietary information of Morningstar; (2) may not be copied or redistributed; (3) do not constitute investment advice; (4) are provided solely for informational purposes; (5) are not warranted to be complete, accurate or timely; and (6) may be drawn from fund data published on various dates. Morningstar is not responsible for any trading decisions, damages or other losses related to the Information or its use. Please verify all of the Information before using it and do not make any investment decision except upon the advice of a professional financial adviser. Past performance is no guarantee of future results. The value and income derived from investments may go down as well as up.</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Lipper is not responsible for the accuracy, reliability or completeness of the information that you obtain. In addition, Lipper will not be liable for any loss or damage resulting from information obtained from Lipper or any of its affiliates. © Thomson Reuters 2025. All rights reserved. </a:t>
            </a:r>
          </a:p>
          <a:p>
            <a:pPr algn="l"/>
            <a:r>
              <a:rPr lang="en-IE" sz="800" dirty="0">
                <a:solidFill>
                  <a:schemeClr val="tx1"/>
                </a:solidFill>
                <a:latin typeface="Noto Sans" panose="020B0502040504020204" pitchFamily="34" charset="0"/>
                <a:ea typeface="Noto Sans" panose="020B0502040504020204" pitchFamily="34" charset="0"/>
                <a:cs typeface="Noto Sans" panose="020B0502040504020204" pitchFamily="34" charset="0"/>
              </a:rPr>
              <a:t>The Funds or securities referred to herein are not sponsored, endorsed, or promoted by MSCI, and MSCI bears no liability with respect to any such Funds or securities or any index on which such Funds or securities are based. The offering documents of the Funds contain a more detailed description of the limited relationship MSCI has with Amundi and any relevant Funds.</a:t>
            </a:r>
          </a:p>
          <a:p>
            <a:pPr algn="l"/>
            <a:endParaRPr lang="en-IE" sz="800" dirty="0">
              <a:latin typeface="Noto Sans" panose="020B0502040504020204" pitchFamily="34" charset="0"/>
              <a:ea typeface="Noto Sans" panose="020B0502040504020204" pitchFamily="34" charset="0"/>
              <a:cs typeface="Noto Sans" panose="020B0502040504020204" pitchFamily="34" charset="0"/>
            </a:endParaRPr>
          </a:p>
          <a:p>
            <a:pPr algn="l"/>
            <a:endParaRPr lang="en-IE" sz="800" dirty="0">
              <a:latin typeface="Noto Sans" panose="020B0502040504020204" pitchFamily="34" charset="0"/>
              <a:ea typeface="Noto Sans" panose="020B0502040504020204" pitchFamily="34" charset="0"/>
              <a:cs typeface="Noto Sans" panose="020B0502040504020204" pitchFamily="34" charset="0"/>
            </a:endParaRPr>
          </a:p>
          <a:p>
            <a:pPr algn="l"/>
            <a:r>
              <a:rPr lang="en-IE" sz="800" dirty="0">
                <a:latin typeface="Noto Sans" panose="020B0502040504020204" pitchFamily="34" charset="0"/>
                <a:ea typeface="Noto Sans" panose="020B0502040504020204" pitchFamily="34" charset="0"/>
                <a:cs typeface="Noto Sans" panose="020B0502040504020204" pitchFamily="34" charset="0"/>
              </a:rPr>
              <a:t>  </a:t>
            </a:r>
          </a:p>
        </p:txBody>
      </p:sp>
      <p:pic>
        <p:nvPicPr>
          <p:cNvPr id="4" name="UPSLIDE_SLIDELOCKER_OVERLAY">
            <a:extLst>
              <a:ext uri="{FF2B5EF4-FFF2-40B4-BE49-F238E27FC236}">
                <a16:creationId xmlns:a16="http://schemas.microsoft.com/office/drawing/2014/main" id="{93D72DFF-684A-32BA-0D16-2A48DAE1E662}"/>
              </a:ext>
            </a:extLst>
          </p:cNvPr>
          <p:cNvPicPr>
            <a:picLocks noGrp="1" noSelect="1" noRot="1" noChangeAspect="1" noMove="1" noResize="1" noEditPoints="1" noAdjustHandles="1" noChangeArrowheads="1" noChangeShapeType="1" noCrop="1"/>
          </p:cNvPicPr>
          <p:nvPr/>
        </p:nvPicPr>
        <p:blipFill>
          <a:blip r:embed="rId4"/>
          <a:stretch>
            <a:fillRect/>
          </a:stretch>
        </p:blipFill>
        <p:spPr>
          <a:xfrm>
            <a:off x="0" y="0"/>
            <a:ext cx="7559675" cy="10691813"/>
          </a:xfrm>
          <a:prstGeom prst="rect">
            <a:avLst/>
          </a:prstGeom>
        </p:spPr>
      </p:pic>
    </p:spTree>
    <p:custDataLst>
      <p:tags r:id="rId1"/>
    </p:custDataLst>
    <p:extLst>
      <p:ext uri="{BB962C8B-B14F-4D97-AF65-F5344CB8AC3E}">
        <p14:creationId xmlns:p14="http://schemas.microsoft.com/office/powerpoint/2010/main" val="27830073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ISIBLEUPSLIDESLIDELIBPARTS" val="System.Collections.Generic.List`1[System.String]"/>
  <p:tag name="UNIQUEMARGIN" val="False"/>
  <p:tag name="MARGINSIZEUNIT" val="mm"/>
  <p:tag name="UPSLIDETOCALGOID" val="Standard"/>
  <p:tag name="UPSLIDETOCMASTERID" val="Amundi AM Portrait - FR (2020)01 08 2021"/>
  <p:tag name="UPSLIDETOCMASTERNAME" val="Amundi AM Portrait - FR (2020)"/>
  <p:tag name="UPSLIDETOCMASTERLASTEDITIONDATE" val="637456917980658652"/>
  <p:tag name="COLUMNSNUMBER" val="1"/>
  <p:tag name="COLUMNSGUTTER" val="10"/>
  <p:tag name="ROWSNUMBER" val="1"/>
  <p:tag name="ROWSGUTTER" val="10"/>
  <p:tag name="TOPMARGIN" val="28,5"/>
  <p:tag name="LEFTMARGIN" val="10"/>
  <p:tag name="RIGHTMARGIN" val="10"/>
  <p:tag name="BOTTOMMARGIN" val="18"/>
  <p:tag name="UPSLIDEPRINTFACINGPAGESDESIGN" val="Amundi Teaser Slide Master"/>
  <p:tag name="UPSLIDEPRINTFACINGPAGESLAYOUT" val="Cover - EN"/>
  <p:tag name="TEMPLATESHORTNAMETAG" val="Fund Teaser Template (EN)"/>
  <p:tag name="TEMPLATEFULLNAMETAG" val="Fund Teaser Template (EN)"/>
  <p:tag name="UPSLIDE" val="Amu02374_Fund Teaser Template (EN)_03-23-2023"/>
  <p:tag name="FOOTERSCRIPT" val="&lt;%Title%&gt;"/>
  <p:tag name="DATESCRIPT" val="&lt;%Subtitle%&gt;"/>
  <p:tag name="UPSLIDETOCOPTIONS" val="&lt;?xml version=&quot;1.0&quot; encoding=&quot;utf-16&quot;?&gt;&#10;&lt;TocContentOptions xmlns:xsd=&quot;http://www.w3.org/2001/XMLSchema&quot; xmlns:xsi=&quot;http://www.w3.org/2001/XMLSchema-instance&quot;&gt;&#10;  &lt;TocSlidesOptions&gt;&#10;    &lt;ContainsSubSectionTitles&gt;true&lt;/ContainsSubSectionTitles&gt;&#10;    &lt;ContainsSlideTitles&gt;false&lt;/ContainsSlideTitles&gt;&#10;    &lt;ContainsParentLessSlidesTitles&gt;false&lt;/ContainsParentLessSlidesTitles&gt;&#10;    &lt;ContainsPrentLessSubsections&gt;false&lt;/ContainsPrentLessSubsections&gt;&#10;    &lt;ContainsAppendix&gt;true&lt;/ContainsAppendix&gt;&#10;    &lt;ContainsUnNumberedSections&gt;true&lt;/ContainsUnNumberedSections&gt;&#10;    &lt;SlideTitle /&gt;&#10;  &lt;/TocSlidesOptions&gt;&#10;  &lt;SectionSlideOptions&gt;&#10;    &lt;ContainsOwnSubSection&gt;true&lt;/ContainsOwnSubSection&gt;&#10;    &lt;ContainsOwnSlide&gt;false&lt;/ContainsOwnSlide&gt;&#10;    &lt;ContainsOtherSections&gt;false&lt;/ContainsOtherSections&gt;&#10;    &lt;ContainsOthersSubsection&gt;false&lt;/ContainsOthersSubsection&gt;&#10;    &lt;containsAppendix&gt;true&lt;/containsAppendix&gt;&#10;    &lt;containsUnnumberedSections&gt;true&lt;/containsUnnumberedSections&gt;&#10;    &lt;SlideTitle /&gt;&#10;  &lt;/SectionSlideOptions&gt;&#10;  &lt;SubSectionSlideOptions&gt;&#10;    &lt;ContainsOtherSubsections&gt;true&lt;/ContainsOtherSubsections&gt;&#10;    &lt;ContainsOwnSlides&gt;true&lt;/ContainsOwnSlides&gt;&#10;    &lt;ContainsParentSection&gt;true&lt;/ContainsParentSection&gt;&#10;    &lt;ContainsOtherSections&gt;true&lt;/ContainsOtherSections&gt;&#10;    &lt;containsAppendix&gt;true&lt;/containsAppendix&gt;&#10;    &lt;containsUnnumberedSections&gt;true&lt;/containsUnnumberedSections&gt;&#10;    &lt;SlideTitle /&gt;&#10;  &lt;/SubSectionSlideOptions&gt;&#10;  &lt;UsedSlideLayouts&gt;&#10;    &lt;TocSlidesLayout&gt;&#10;      &lt;DesignName&gt;Amundi Teaser Slide Master&lt;/DesignName&gt;&#10;      &lt;LayoutName&gt;Default Page&lt;/LayoutName&gt;&#10;    &lt;/TocSlidesLayout&gt;&#10;    &lt;SectionLayout&gt;&#10;      &lt;DesignName&gt;Amundi Teaser Slide Master&lt;/DesignName&gt;&#10;      &lt;LayoutName&gt;Default Page&lt;/LayoutName&gt;&#10;    &lt;/SectionLayout&gt;&#10;    &lt;SubsectionLayout&gt;&#10;      &lt;DesignName&gt;Amundi Teaser Slide Master&lt;/DesignName&gt;&#10;      &lt;LayoutName&gt;Default Page&lt;/LayoutName&gt;&#10;    &lt;/SubsectionLayout&gt;&#10;    &lt;AppendixLayout&gt;&#10;      &lt;DesignName /&gt;&#10;      &lt;LayoutName /&gt;&#10;    &lt;/AppendixLayout&gt;&#10;    &lt;TitleSliLayout&gt;&#10;      &lt;DesignName&gt;Amundi Teaser Slide Master&lt;/DesignName&gt;&#10;      &lt;LayoutName&gt;Cover - EN&lt;/LayoutName&gt;&#10;    &lt;/TitleSliLayout&gt;&#10;  &lt;/UsedSlideLayouts&gt;&#10;  &lt;ActiveReminders&gt;&#10;    &lt;MigrationVersion&gt;6.8.16.2&lt;/MigrationVersion&gt;&#10;  &lt;/ActiveReminders&gt;&#10;  &lt;HardRefreshRequired&gt;true&lt;/HardRefreshRequired&gt;&#10;  &lt;CustomAlgoOptions&gt;&#10;    &lt;CustomBaseAlgoOptions&gt;&#10;      &lt;UseSlideTitleAsSubSectionMarker&gt;false&lt;/UseSlideTitleAsSubSectionMarker&gt;&#10;      &lt;SlideTitleAsSectionMarker&gt;&#10;        &lt;UseTitleAsReminder&gt;false&lt;/UseTitleAsReminder&gt;&#10;      &lt;/SlideTitleAsSectionMarker&gt;&#10;      &lt;ShowSectionNums&gt;true&lt;/ShowSectionNums&gt;&#10;      &lt;ShowSlideIndex&gt;false&lt;/ShowSlideIndex&gt;&#10;      &lt;myColorOfNonCurrentItems&gt;&#10;        &lt;UseFixedColor&gt;true&lt;/UseFixedColor&gt;&#10;        &lt;R&gt;191&lt;/R&gt;&#10;        &lt;G&gt;191&lt;/G&gt;&#10;        &lt;B&gt;191&lt;/B&gt;&#10;      &lt;/myColorOfNonCurrentItems&gt;&#10;      &lt;currentItemFormat&gt;&#10;        &lt;UseBanner&gt;false&lt;/UseBanner&gt;&#10;        &lt;BannerFillR&gt;0&lt;/BannerFillR&gt;&#10;        &lt;BannerFillG&gt;0&lt;/BannerFillG&gt;&#10;        &lt;BannerFillB&gt;0&lt;/BannerFillB&gt;&#10;        &lt;ForceBold&gt;false&lt;/ForceBold&gt;&#10;        &lt;ApplyToSubSections&gt;false&lt;/ApplyToSubSections&gt;&#10;        &lt;ApplyToSectionsOnSubSectionDividers&gt;false&lt;/ApplyToSectionsOnSubSectionDividers&gt;&#10;        &lt;UseSubSecSpecificBanner&gt;false&lt;/UseSubSecSpecificBanner&gt;&#10;        &lt;SubSecBannerFillR&gt;0&lt;/SubSecBannerFillR&gt;&#10;        &lt;SubSecBannerFillG&gt;0&lt;/SubSecBannerFillG&gt;&#10;        &lt;SubSecBannerFillB&gt;0&lt;/SubSecBannerFillB&gt;&#10;      &lt;/currentItemFormat&gt;&#10;      &lt;nonCurrentItemAttenuation&gt;&#10;        &lt;Shading&gt;0.6&lt;/Shading&gt;&#10;      &lt;/nonCurrentItemAttenuation&gt;&#10;      &lt;ForceDisplayTOCOnTwocolumns&gt;false&lt;/ForceDisplayTOCOnTwocolumns&gt;&#10;      &lt;DisplayTOCOnTwocolumns&gt;false&lt;/DisplayTOCOnTwocolumns&gt;&#10;      &lt;Scripts&gt;&#10;        &lt;BeforeSubSecTitle /&gt;&#10;        &lt;BeforeSlideIndex /&gt;&#10;        &lt;AfterSecNum&gt;.&lt;/AfterSecNum&gt;&#10;        &lt;BeforeSecNum&gt;0&lt;/BeforeSecNum&gt;&#10;        &lt;ZeroBeforeSecNum&gt;false&lt;/ZeroBeforeSecNum&gt;&#10;        &lt;AfterSubSecNum&gt;.&lt;/AfterSubSecNum&gt;&#10;        &lt;BeforeSubSecNum&gt;0&lt;/BeforeSubSecNum&gt;&#10;      &lt;/Scripts&gt;&#10;      &lt;Lines&gt;&#10;        &lt;UseLineBelowSections&gt;false&lt;/UseLineBelowSections&gt;&#10;        &lt;LineBelowSection&gt;&#10;          &lt;XOffset&gt;0&lt;/XOffset&gt;&#10;          &lt;YOffset&gt;0&lt;/YOffset&gt;&#10;          &lt;Weight&gt;0&lt;/Weight&gt;&#10;          &lt;R&gt;0&lt;/R&gt;&#10;          &lt;G&gt;0&lt;/G&gt;&#10;          &lt;B&gt;0&lt;/B&gt;&#10;          &lt;LineStyle&gt;1&lt;/LineStyle&gt;&#10;        &lt;/LineBelowSection&gt;&#10;      &lt;/Lines&gt;&#10;      &lt;ManVerticalSpacing&gt;&#10;        &lt;UseManualSpacing&gt;true&lt;/UseManualSpacing&gt;&#10;        &lt;ManualSpacing&gt;&#10;          &lt;SpaceBeforeSections&gt;12&lt;/SpaceBeforeSections&gt;&#10;          &lt;SpaceBeforeSubSections&gt;3&lt;/SpaceBeforeSubSections&gt;&#10;          &lt;SpaceBeforeSlides&gt;4.365354&lt;/SpaceBeforeSlides&gt;&#10;        &lt;/ManualSpacing&gt;&#10;        &lt;ManualSpacingSections&gt;&#10;          &lt;SpaceBeforeSections&gt;18&lt;/SpaceBeforeSections&gt;&#10;          &lt;SpaceBeforeSubSections&gt;9&lt;/SpaceBeforeSubSections&gt;&#10;          &lt;SpaceBeforeSlides&gt;1.43999994&lt;/SpaceBeforeSlides&gt;&#10;        &lt;/ManualSpacingSections&gt;&#10;        &lt;ManualSpacingSubSections&gt;&#10;          &lt;SpaceBeforeSections&gt;1.43999994&lt;/SpaceBeforeSections&gt;&#10;          &lt;SpaceBeforeSubSections&gt;0&lt;/SpaceBeforeSubSections&gt;&#10;          &lt;SpaceBeforeSlides&gt;1.43999994&lt;/SpaceBeforeSlides&gt;&#10;        &lt;/ManualSpacingSubSections&gt;&#10;        &lt;UseSpecificSpacingForSecDivider&gt;true&lt;/UseSpecificSpacingForSecDivider&gt;&#10;        &lt;UseSpecificSpacingForSubSecDivider&gt;false&lt;/UseSpecificSpacingForSubSecDivider&gt;&#10;      &lt;/ManVerticalSpacing&gt;&#10;    &lt;/CustomBaseAlgoOptions&gt;&#10;  &lt;/CustomAlgoOptions&gt;&#10;  &lt;UserPresentationOptions&gt;&#10;    &lt;SubSectionsHaveSlide xsi:nil=&quot;true&quot; /&gt;&#10;    &lt;SectionDividersContainOwnSubSections xsi:nil=&quot;true&quot; /&gt;&#10;    &lt;SectionDividersContainOwnSlideTitles xsi:nil=&quot;true&quot; /&gt;&#10;    &lt;SubSectionDividersContainOwnSlideTitles xsi:nil=&quot;true&quot; /&gt;&#10;    &lt;TOCSlidesContainSubsectionTitles xsi:nil=&quot;true&quot; /&gt;&#10;    &lt;TOCSlidesContainSlideTitles xsi:nil=&quot;true&quot; /&gt;&#10;    &lt;DisplayRemindersOnSlides&gt;true&lt;/DisplayRemindersOnSlides&gt;&#10;    &lt;SectionsHaveSlide&gt;true&lt;/SectionsHaveSlide&gt;&#10;    &lt;DoNotCountHiddenSlidesInPagination&gt;false&lt;/DoNotCountHiddenSlidesInPagination&gt;&#10;  &lt;/UserPresentationOptions&gt;&#10;  &lt;XmlSubSectionsHaveSlide&gt;false&lt;/XmlSubSectionsHaveSlide&gt;&#10;  &lt;AllowDuplicateTitleSlides&gt;true&lt;/AllowDuplicateTitleSlides&gt;&#10;  &lt;ShowEmptySlideTitles&gt;false&lt;/ShowEmptySlideTitles&gt;&#10;  &lt;NumberingOption&gt;&#10;    &lt;NumType&gt;FullArabic&lt;/NumType&gt;&#10;  &lt;/NumberingOption&gt;&#10;  &lt;NumberingOptionForAppendix&gt;&#10;    &lt;NumType&gt;FullArabic&lt;/NumType&gt;&#10;  &lt;/NumberingOptionForAppendix&gt;&#10;&lt;/TocContentOptions&gt;"/>
  <p:tag name="UPSLIDEVERSION" val="6.9.23.4"/>
  <p:tag name="UPSLIDELINKMODE" val="1"/>
</p:tagLst>
</file>

<file path=ppt/tags/tag2.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3.xml><?xml version="1.0" encoding="utf-8"?>
<p:tagLst xmlns:a="http://schemas.openxmlformats.org/drawingml/2006/main" xmlns:r="http://schemas.openxmlformats.org/officeDocument/2006/relationships" xmlns:p="http://schemas.openxmlformats.org/presentationml/2006/main">
  <p:tag name="NAME" val="SECTIONINDEX"/>
  <p:tag name="TOCTEMPLATESHAPENAME" val="Numéro de slide des sections"/>
  <p:tag name="TOCTEMPLATESHAPEDESCRIPTION" val="Définit le format de la forme contenant les numéros de slides pour les sections."/>
</p:tagLst>
</file>

<file path=ppt/tags/tag4.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5.xml><?xml version="1.0" encoding="utf-8"?>
<p:tagLst xmlns:a="http://schemas.openxmlformats.org/drawingml/2006/main" xmlns:r="http://schemas.openxmlformats.org/officeDocument/2006/relationships" xmlns:p="http://schemas.openxmlformats.org/presentationml/2006/main">
  <p:tag name="NAME" val="SECTIONTITLE"/>
  <p:tag name="TOCTEMPLATESHAPENAME" val="Titre de section"/>
  <p:tag name="TOCTEMPLATESHAPEDESCRIPTION" val="Définit le format de la forme contenant les titres de section"/>
</p:tagLst>
</file>

<file path=ppt/tags/tag6.xml><?xml version="1.0" encoding="utf-8"?>
<p:tagLst xmlns:a="http://schemas.openxmlformats.org/drawingml/2006/main" xmlns:r="http://schemas.openxmlformats.org/officeDocument/2006/relationships" xmlns:p="http://schemas.openxmlformats.org/presentationml/2006/main">
  <p:tag name="NAME" val="SLIDEINDEX"/>
  <p:tag name="TOCTEMPLATESHAPENAME" val="Numéro de slide"/>
  <p:tag name="TOCTEMPLATESHAPEDESCRIPTION" val="Définit le format de la forme contenant le numéro de diapositive"/>
</p:tagLst>
</file>

<file path=ppt/tags/tag7.xml><?xml version="1.0" encoding="utf-8"?>
<p:tagLst xmlns:a="http://schemas.openxmlformats.org/drawingml/2006/main" xmlns:r="http://schemas.openxmlformats.org/officeDocument/2006/relationships" xmlns:p="http://schemas.openxmlformats.org/presentationml/2006/main">
  <p:tag name="NAME" val="SLIDETITLE"/>
  <p:tag name="TOCTEMPLATESHAPENAME" val="Titre des diapositives"/>
  <p:tag name="TOCTEMPLATESHAPEDESCRIPTION" val="Définit le format de la forme contenant les titres de slide"/>
</p:tagLst>
</file>

<file path=ppt/tags/tag8.xml><?xml version="1.0" encoding="utf-8"?>
<p:tagLst xmlns:a="http://schemas.openxmlformats.org/drawingml/2006/main" xmlns:r="http://schemas.openxmlformats.org/officeDocument/2006/relationships" xmlns:p="http://schemas.openxmlformats.org/presentationml/2006/main">
  <p:tag name="NAME" val="SUBSECTIONINDEX"/>
  <p:tag name="TOCTEMPLATESHAPENAME" val="Numéro de slide des sous-sections"/>
  <p:tag name="TOCTEMPLATESHAPEDESCRIPTION" val="Définit le format de la forme contenant les numéros de slides des sous-sections."/>
</p:tagLst>
</file>

<file path=ppt/tags/tag9.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10.xml><?xml version="1.0" encoding="utf-8"?>
<p:tagLst xmlns:a="http://schemas.openxmlformats.org/drawingml/2006/main" xmlns:r="http://schemas.openxmlformats.org/officeDocument/2006/relationships" xmlns:p="http://schemas.openxmlformats.org/presentationml/2006/main">
  <p:tag name="NAME" val="SUBSECTIONTITLE"/>
  <p:tag name="TOCTEMPLATESHAPENAME" val="Titre des sous-sections"/>
  <p:tag name="TOCTEMPLATESHAPEDESCRIPTION" val="Définit le format de la forme contenant les titres des sous-sections."/>
</p:tagLst>
</file>

<file path=ppt/tags/tag11.xml><?xml version="1.0" encoding="utf-8"?>
<p:tagLst xmlns:a="http://schemas.openxmlformats.org/drawingml/2006/main" xmlns:r="http://schemas.openxmlformats.org/officeDocument/2006/relationships" xmlns:p="http://schemas.openxmlformats.org/presentationml/2006/main">
  <p:tag name="HIDETOC" val="true"/>
</p:tagLst>
</file>

<file path=ppt/tags/tag12.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13.xml><?xml version="1.0" encoding="utf-8"?>
<p:tagLst xmlns:a="http://schemas.openxmlformats.org/drawingml/2006/main" xmlns:r="http://schemas.openxmlformats.org/officeDocument/2006/relationships" xmlns:p="http://schemas.openxmlformats.org/presentationml/2006/main">
  <p:tag name="TOCSHAPE" val="275"/>
  <p:tag name="SLIDEINDEX" val="275"/>
  <p:tag name="NAME" val="SECTIONINDEX"/>
  <p:tag name="TOCTEMPLATESHAPENAME" val="Numéro de slide des sections"/>
  <p:tag name="TOCTEMPLATESHAPEDESCRIPTION" val="Définit le format de la forme contenant les numéros de slides pour les sections."/>
</p:tagLst>
</file>

<file path=ppt/tags/tag14.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15.xml><?xml version="1.0" encoding="utf-8"?>
<p:tagLst xmlns:a="http://schemas.openxmlformats.org/drawingml/2006/main" xmlns:r="http://schemas.openxmlformats.org/officeDocument/2006/relationships" xmlns:p="http://schemas.openxmlformats.org/presentationml/2006/main">
  <p:tag name="NAME" val="SLIDEINDEX"/>
  <p:tag name="TOCTEMPLATESHAPENAME" val="Numéro de slide"/>
  <p:tag name="TOCTEMPLATESHAPEDESCRIPTION" val="Définit le format de la forme contenant le numéro de diapositive"/>
</p:tagLst>
</file>

<file path=ppt/tags/tag16.xml><?xml version="1.0" encoding="utf-8"?>
<p:tagLst xmlns:a="http://schemas.openxmlformats.org/drawingml/2006/main" xmlns:r="http://schemas.openxmlformats.org/officeDocument/2006/relationships" xmlns:p="http://schemas.openxmlformats.org/presentationml/2006/main">
  <p:tag name="NAME" val="SLIDETITLE"/>
  <p:tag name="TOCTEMPLATESHAPENAME" val="Titre des diapositives"/>
  <p:tag name="TOCTEMPLATESHAPEDESCRIPTION" val="Définit le format de la forme contenant les titres de slide"/>
</p:tagLst>
</file>

<file path=ppt/tags/tag17.xml><?xml version="1.0" encoding="utf-8"?>
<p:tagLst xmlns:a="http://schemas.openxmlformats.org/drawingml/2006/main" xmlns:r="http://schemas.openxmlformats.org/officeDocument/2006/relationships" xmlns:p="http://schemas.openxmlformats.org/presentationml/2006/main">
  <p:tag name="TOCSHAPE" val="259"/>
  <p:tag name="SLIDEINDEX" val="259"/>
  <p:tag name="NAME" val="SUBSECTIONINDEX"/>
  <p:tag name="TOCTEMPLATESHAPENAME" val="Numéro de slide des sous-sections"/>
  <p:tag name="TOCTEMPLATESHAPEDESCRIPTION" val="Définit le format de la forme contenant les numéros de slides des sous-sections."/>
</p:tagLst>
</file>

<file path=ppt/tags/tag18.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19.xml><?xml version="1.0" encoding="utf-8"?>
<p:tagLst xmlns:a="http://schemas.openxmlformats.org/drawingml/2006/main" xmlns:r="http://schemas.openxmlformats.org/officeDocument/2006/relationships" xmlns:p="http://schemas.openxmlformats.org/presentationml/2006/main">
  <p:tag name="NAME" val="SUBSECTIONTITLE"/>
  <p:tag name="TOCTEMPLATESHAPENAME" val="Titre des sous-sections"/>
  <p:tag name="TOCTEMPLATESHAPEDESCRIPTION" val="Définit le format de la forme contenant les titres des sous-sections."/>
</p:tagLst>
</file>

<file path=ppt/tags/tag20.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21.xml><?xml version="1.0" encoding="utf-8"?>
<p:tagLst xmlns:a="http://schemas.openxmlformats.org/drawingml/2006/main" xmlns:r="http://schemas.openxmlformats.org/officeDocument/2006/relationships" xmlns:p="http://schemas.openxmlformats.org/presentationml/2006/main">
  <p:tag name="HIDETOC" val="true"/>
</p:tagLst>
</file>

<file path=ppt/tags/tag22.xml><?xml version="1.0" encoding="utf-8"?>
<p:tagLst xmlns:a="http://schemas.openxmlformats.org/drawingml/2006/main" xmlns:r="http://schemas.openxmlformats.org/officeDocument/2006/relationships" xmlns:p="http://schemas.openxmlformats.org/presentationml/2006/main">
  <p:tag name="NAME" val="SLIDETITLE"/>
  <p:tag name="TOCTEMPLATESHAPENAME" val="Titre des diapositives"/>
  <p:tag name="TOCTEMPLATESHAPEDESCRIPTION" val="Définit le format de la forme contenant les titres de slide"/>
</p:tagLst>
</file>

<file path=ppt/tags/tag23.xml><?xml version="1.0" encoding="utf-8"?>
<p:tagLst xmlns:a="http://schemas.openxmlformats.org/drawingml/2006/main" xmlns:r="http://schemas.openxmlformats.org/officeDocument/2006/relationships" xmlns:p="http://schemas.openxmlformats.org/presentationml/2006/main">
  <p:tag name="NAME" val="SLIDEINDEX"/>
  <p:tag name="TOCTEMPLATESHAPENAME" val="Numéro de slide"/>
  <p:tag name="TOCTEMPLATESHAPEDESCRIPTION" val="Définit le format de la forme contenant le numéro de diapositive"/>
</p:tagLst>
</file>

<file path=ppt/tags/tag24.xml><?xml version="1.0" encoding="utf-8"?>
<p:tagLst xmlns:a="http://schemas.openxmlformats.org/drawingml/2006/main" xmlns:r="http://schemas.openxmlformats.org/officeDocument/2006/relationships" xmlns:p="http://schemas.openxmlformats.org/presentationml/2006/main">
  <p:tag name="TOCSHAPE" val="284"/>
  <p:tag name="SLIDEINDEX" val="284"/>
  <p:tag name="NAME" val="SECTIONINDEX"/>
  <p:tag name="TOCTEMPLATESHAPENAME" val="Numéro de slide des sections"/>
  <p:tag name="TOCTEMPLATESHAPEDESCRIPTION" val="Définit le format de la forme contenant les numéros de slides pour les sections."/>
</p:tagLst>
</file>

<file path=ppt/tags/tag25.xml><?xml version="1.0" encoding="utf-8"?>
<p:tagLst xmlns:a="http://schemas.openxmlformats.org/drawingml/2006/main" xmlns:r="http://schemas.openxmlformats.org/officeDocument/2006/relationships" xmlns:p="http://schemas.openxmlformats.org/presentationml/2006/main">
  <p:tag name="TOCSHAPE" val="284"/>
  <p:tag name="SLIDEINDEX" val="284"/>
  <p:tag name="NAME" val="SUBSECTIONINDEX"/>
  <p:tag name="TOCTEMPLATESHAPENAME" val="Numéro de slide des sous-sections"/>
  <p:tag name="TOCTEMPLATESHAPEDESCRIPTION" val="Définit le format de la forme contenant les numéros de slides des sous-sections."/>
</p:tagLst>
</file>

<file path=ppt/tags/tag26.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27.xml><?xml version="1.0" encoding="utf-8"?>
<p:tagLst xmlns:a="http://schemas.openxmlformats.org/drawingml/2006/main" xmlns:r="http://schemas.openxmlformats.org/officeDocument/2006/relationships" xmlns:p="http://schemas.openxmlformats.org/presentationml/2006/main">
  <p:tag name="TOCSHAPE" val="AA"/>
  <p:tag name="NAME" val="SECTIONUM"/>
  <p:tag name="TOCTEMPLATESHAPENAME" val="Numéro de section"/>
  <p:tag name="TOCTEMPLATESHAPEDESCRIPTION" val="Définit le format de la forme contenant les numéros de sections"/>
</p:tagLst>
</file>

<file path=ppt/tags/tag28.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29.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30.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31.xml><?xml version="1.0" encoding="utf-8"?>
<p:tagLst xmlns:a="http://schemas.openxmlformats.org/drawingml/2006/main" xmlns:r="http://schemas.openxmlformats.org/officeDocument/2006/relationships" xmlns:p="http://schemas.openxmlformats.org/presentationml/2006/main">
  <p:tag name="HIDETOC" val="true"/>
</p:tagLst>
</file>

<file path=ppt/tags/tag32.xml><?xml version="1.0" encoding="utf-8"?>
<p:tagLst xmlns:a="http://schemas.openxmlformats.org/drawingml/2006/main" xmlns:r="http://schemas.openxmlformats.org/officeDocument/2006/relationships" xmlns:p="http://schemas.openxmlformats.org/presentationml/2006/main">
  <p:tag name="HIDETOC" val="true"/>
</p:tagLst>
</file>

<file path=ppt/tags/tag33.xml><?xml version="1.0" encoding="utf-8"?>
<p:tagLst xmlns:a="http://schemas.openxmlformats.org/drawingml/2006/main" xmlns:r="http://schemas.openxmlformats.org/officeDocument/2006/relationships" xmlns:p="http://schemas.openxmlformats.org/presentationml/2006/main">
  <p:tag name="UPSLIDESLIDELIBITEMNAME" val="AMUNDI FUNDS GLOBAL INFLATION SHORT DURATION BOND"/>
  <p:tag name="UPSLIDESLIDELIBITEMLASTCREATOR" val="dlowry"/>
  <p:tag name="UPSLIDESLIDELIBITEMEDITIONDATE" val="638731592476323075"/>
  <p:tag name="UPSLIDESLIDELIBITEMINSERTIONID" val="f5473b32-86fe-4c9e-a57c-d0c59093d731"/>
  <p:tag name="UPSLIDESLIDELIBRARYITEMPARTINDEX" val="129"/>
  <p:tag name="UPSLIDESLIDELIBRARYITEMID" val="cbeb3ed2-b6bd-412b-8f79-6d95b2a2599c"/>
  <p:tag name="UPSLIDESTOREDSLIDELOCATION" val="s:\upslide_repository\marketing rc marcom (dublin)\Marcomms\i_Fund Teasers\f_Fixed_Income\Fixed-Income-Teaser-Range-Master.pptlib"/>
  <p:tag name="UPSLIDEINDIVIDUALSLIDE" val="False"/>
</p:tagLst>
</file>

<file path=ppt/tags/tag34.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19.282819#_#2566475251319.282819#_#S:\UpSlide_Repository\Marketing RC MarCom (Dublin)\Marcomms\Source_Data\L_Master\FundTeaser_Master.xlsx#_#dlowry#_#Seek positive returns (€ster +175bps) over the medium term t...#_##_#False#_##-#FIXED-INCOME&lt;/ExportId&gt;&lt;Index&gt;1&lt;/Index&gt;&lt;Length&gt;221&lt;/Length&gt;&lt;OriginalLinkContent&gt;Seek positive returns (€ster +175bps) over the medium term through a benchmark-agnostic and pure credit portfolio. Benefit from the systematic integration of ESG factors for better long term sustainable return generation.&lt;/OriginalLinkContent&gt;&lt;Start&gt;21&lt;/Start&gt;&lt;/HyperlinkData&gt;&lt;/Hyperlinks&gt;&lt;OriginalContent&gt;Characteristics:&amp;#xD;‌​​Seek positive returns (€ster +175bps) over the medium term through a benchmark-agnostic and pure credit portfolio. Benefit from the systematic integration of ESG factors for better long term sustainable return generation.​‌&lt;/OriginalContent&gt;&lt;/HyperlinksBackup&gt;"/>
</p:tagLst>
</file>

<file path=ppt/tags/tag35.xml><?xml version="1.0" encoding="utf-8"?>
<p:tagLst xmlns:a="http://schemas.openxmlformats.org/drawingml/2006/main" xmlns:r="http://schemas.openxmlformats.org/officeDocument/2006/relationships" xmlns:p="http://schemas.openxmlformats.org/presentationml/2006/main">
  <p:tag name="NAME" val="Title"/>
  <p:tag name="UPSLIDEHYPERLINKSBACKUP" val="&lt;HyperlinksBackup xmlns=&quot;http://schemas.datacontract.org/2004/07/UpSlide.Engine.ImportExcel.ExportPrintMode&quot; xmlns:i=&quot;http://www.w3.org/2001/XMLSchema-instance&quot;&gt;&lt;Hyperlinks&gt;&lt;HyperlinkData&gt;&lt;ExportId&gt;#_#4#_#475250808.250115#_#7258475250808.250115#_#S:\UpSlide_Repository\Marketing RC MarCom (Dublin)\Marcomms\Source_Data\L_Master\FundTeaser_Master.xlsx#_#dlowry#_#AMUNDI S.F. - DIVERSIFIED SHORT-TERM BOND ESG#_##_#False#_##-#FIXED-INCOME&lt;/ExportId&gt;&lt;Index&gt;1&lt;/Index&gt;&lt;Length&gt;45&lt;/Length&gt;&lt;OriginalLinkContent&gt;AMUNDI S.F. - DIVERSIFIED SHORT-TERM BOND ESG&lt;/OriginalLinkContent&gt;&lt;Start&gt;4&lt;/Start&gt;&lt;/HyperlinkData&gt;&lt;/Hyperlinks&gt;&lt;OriginalContent&gt;‌​​AMUNDI S.F. - DIVERSIFIED SHORT-TERM BOND ESG​‌&lt;/OriginalContent&gt;&lt;/HyperlinksBackup&gt;"/>
</p:tagLst>
</file>

<file path=ppt/tags/tag36.xml><?xml version="1.0" encoding="utf-8"?>
<p:tagLst xmlns:a="http://schemas.openxmlformats.org/drawingml/2006/main" xmlns:r="http://schemas.openxmlformats.org/officeDocument/2006/relationships" xmlns:p="http://schemas.openxmlformats.org/presentationml/2006/main">
  <p:tag name="NAME" val="Subtitle"/>
  <p:tag name="UPSLIDEHYPERLINKSBACKUP" val="&lt;HyperlinksBackup xmlns=&quot;http://schemas.datacontract.org/2004/07/UpSlide.Engine.ImportExcel.ExportPrintMode&quot; xmlns:i=&quot;http://www.w3.org/2001/XMLSchema-instance&quot;&gt;&lt;Hyperlinks&gt;&lt;HyperlinkData&gt;&lt;ExportId&gt;#_#4#_#475250814.436559#_#9713475250814.436559#_#S:\UpSlide_Repository\Marketing RC MarCom (Dublin)\Marcomms\Source_Data\L_Master\FundTeaser_Master.xlsx#_#dlowry#_#Targeting optimal risk-return in short-dated credit with no ...#_##_#False#_##-#FIXED-INCOME&lt;/ExportId&gt;&lt;Index&gt;1&lt;/Index&gt;&lt;Length&gt;73&lt;/Length&gt;&lt;OriginalLinkContent&gt;Targeting optimal risk-return in short-dated credit with no duration risk&lt;/OriginalLinkContent&gt;&lt;Start&gt;4&lt;/Start&gt;&lt;/HyperlinkData&gt;&lt;/Hyperlinks&gt;&lt;OriginalContent&gt;‌​​Targeting optimal risk-return in short-dated credit with no duration risk​‌&lt;/OriginalContent&gt;&lt;/HyperlinksBackup&gt;"/>
</p:tagLst>
</file>

<file path=ppt/tags/tag37.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58134032.571541#_#6399458134032.571541#_#S:\UpSlide_Repository\Marketing RC MarCom (Dublin)\Marcomms\Source_Data\F_Fixed_Income\FundTeaser_Fixed_Income.xlsx#_#dlowry#_#2668818#_##_#False#_##-#SF Diversified short term bond&lt;/ExportId&gt;&lt;Index&gt;1&lt;/Index&gt;&lt;Length&gt;7&lt;/Length&gt;&lt;OriginalLinkContent&gt;2668818&lt;/OriginalLinkContent&gt;&lt;Start&gt;4&lt;/Start&gt;&lt;/HyperlinkData&gt;&lt;HyperlinkData&gt;&lt;ExportId&gt;#_#4#_#458134038.944799#_#1013458134038.944799#_#S:\UpSlide_Repository\Marketing RC MarCom (Dublin)\Marcomms\Source_Data\F_Fixed_Income\FundTeaser_Fixed_Income.xlsx#_#dlowry#_#04.01.23#_##_#False#_##-#SF Diversified short term bond&lt;/ExportId&gt;&lt;Index&gt;2&lt;/Index&gt;&lt;Length&gt;8&lt;/Length&gt;&lt;OriginalLinkContent&gt;04.01.23&lt;/OriginalLinkContent&gt;&lt;Start&gt;18&lt;/Start&gt;&lt;/HyperlinkData&gt;&lt;/Hyperlinks&gt;&lt;OriginalContent&gt;‌​​2668818​‌‌​​‌04.01.23​‌&lt;/OriginalContent&gt;&lt;/HyperlinksBackup&gt;"/>
</p:tagLst>
</file>

<file path=ppt/tags/tag38.xml><?xml version="1.0" encoding="utf-8"?>
<p:tagLst xmlns:a="http://schemas.openxmlformats.org/drawingml/2006/main" xmlns:r="http://schemas.openxmlformats.org/officeDocument/2006/relationships" xmlns:p="http://schemas.openxmlformats.org/presentationml/2006/main">
  <p:tag name="UPSLIDESLIDELIBITEMNAME" val="AMUNDI FUNDS GLOBAL INFLATION SHORT DURATION BOND"/>
  <p:tag name="UPSLIDESLIDELIBITEMLASTCREATOR" val="dlowry"/>
  <p:tag name="UPSLIDESLIDELIBITEMEDITIONDATE" val="638731592476323075"/>
  <p:tag name="UPSLIDESLIDELIBITEMINSERTIONID" val="f5473b32-86fe-4c9e-a57c-d0c59093d731"/>
  <p:tag name="UPSLIDESLIDELIBRARYITEMPARTINDEX" val="130"/>
  <p:tag name="UPSLIDESLIDELIBRARYITEMID" val="cbeb3ed2-b6bd-412b-8f79-6d95b2a2599c"/>
  <p:tag name="UPSLIDESTOREDSLIDELOCATION" val="s:\upslide_repository\marketing rc marcom (dublin)\Marcomms\i_Fund Teasers\f_Fixed_Income\Fixed-Income-Teaser-Range-Master.pptlib"/>
  <p:tag name="UPSLIDEINDIVIDUALSLIDE" val="False"/>
</p:tagLst>
</file>

<file path=ppt/tags/tag39.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494.04646#_#4390475251494.04646#_#S:\UpSlide_Repository\Marketing RC MarCom (Dublin)\Marcomms\Source_Data\L_Master\FundTeaser_Master.xlsx#_#dlowry#_#The summary risk indicator is a guide to the level of risk o...#_##_#False#_##-#FIXED-INCOME&lt;/ExportId&gt;&lt;Index&gt;1&lt;/Index&gt;&lt;Length&gt;824&lt;/Length&gt;&lt;OriginalLinkContent&gt;The summary risk indicator is a guide to the level of risk of this product compared to other products. It shows how likely it is that the product will lose money because of movement in the markets or because we are not able to pay you. We have classified this product as 2 out of 7, which is a low risk class. This rates the potential losses from future performance at a low level, and poor market conditions are very unlikely to impact our capacity to pay you. Additional risks: Market liquidity risk could amplify the variation of product performances. This product does not include any protection from future market performance so you could lose some or all of your investment. Beside the risks included in the risk indicator, other risks may affect the SubFund’s performance. Please refer to the Amundi Funds prospectus.&lt;/OriginalLinkContent&gt;&lt;Start&gt;4&lt;/Start&gt;&lt;/HyperlinkData&gt;&lt;/Hyperlinks&gt;&lt;OriginalContent&gt;‌​​The summary risk indicator is a guide to the level of risk of this product compared to other products. It shows how likely it is that the product will lose money because of movement in the markets or because we are not able to pay you. We have classified this product as 2 out of 7, which is a low risk class. This rates the potential losses from future performance at a low level, and poor market conditions are very unlikely to impact our capacity to pay you. Additional risks: Market liquidity risk could amplify the variation of product performances. This product does not include any protection from future market performance so you could lose some or all of your investment. Beside the risks included in the risk indicator, other risks may affect the SubFund’s performance. Please refer to the Amundi Funds prospectus.​‌&lt;/OriginalContent&gt;&lt;/HyperlinksBackup&gt;"/>
</p:tagLst>
</file>

<file path=ppt/tags/tag40.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65.734693#_#4797475251365.734693#_#S:\UpSlide_Repository\Marketing RC MarCom (Dublin)\Marcomms\Source_Data\L_Master\FundTeaser_Master.xlsx#_#dlowry#_#Hervé Boiral#_##_#False#_##-#FIXED-INCOME&lt;/ExportId&gt;&lt;Index&gt;1&lt;/Index&gt;&lt;Length&gt;12&lt;/Length&gt;&lt;OriginalLinkContent&gt;Hervé Boiral&lt;/OriginalLinkContent&gt;&lt;Start&gt;4&lt;/Start&gt;&lt;/HyperlinkData&gt;&lt;/Hyperlinks&gt;&lt;OriginalContent&gt;‌​​Hervé Boiral​‌&lt;/OriginalContent&gt;&lt;/HyperlinksBackup&gt;"/>
</p:tagLst>
</file>

<file path=ppt/tags/tag41.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70.669611#_#2159475251370.669611#_#S:\UpSlide_Repository\Marketing RC MarCom (Dublin)\Marcomms\Source_Data\L_Master\FundTeaser_Master.xlsx#_#dlowry#_#Lead PM#_##_#False#_##-#FIXED-INCOME&lt;/ExportId&gt;&lt;Index&gt;1&lt;/Index&gt;&lt;Length&gt;7&lt;/Length&gt;&lt;OriginalLinkContent&gt;Lead PM&lt;/OriginalLinkContent&gt;&lt;Start&gt;4&lt;/Start&gt;&lt;/HyperlinkData&gt;&lt;/Hyperlinks&gt;&lt;OriginalContent&gt;‌​​Lead PM​‌&lt;/OriginalContent&gt;&lt;/HyperlinksBackup&gt;"/>
</p:tagLst>
</file>

<file path=ppt/tags/tag42.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77.393321#_#8692475251377.393321#_#S:\UpSlide_Repository\Marketing RC MarCom (Dublin)\Marcomms\Source_Data\L_Master\FundTeaser_Master.xlsx#_#dlowry#_#Anne Nguyen#_##_#False#_##-#FIXED-INCOME&lt;/ExportId&gt;&lt;Index&gt;1&lt;/Index&gt;&lt;Length&gt;11&lt;/Length&gt;&lt;OriginalLinkContent&gt;Anne Nguyen&lt;/OriginalLinkContent&gt;&lt;Start&gt;4&lt;/Start&gt;&lt;/HyperlinkData&gt;&lt;/Hyperlinks&gt;&lt;OriginalContent&gt;‌​​Anne Nguyen​‌&lt;/OriginalContent&gt;&lt;/HyperlinksBackup&gt;"/>
</p:tagLst>
</file>

<file path=ppt/tags/tag43.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86.057629#_#5051475251386.057629#_#S:\UpSlide_Repository\Marketing RC MarCom (Dublin)\Marcomms\Source_Data\L_Master\FundTeaser_Master.xlsx#_#dlowry#_#Back up PM#_##_#False#_##-#FIXED-INCOME&lt;/ExportId&gt;&lt;Index&gt;1&lt;/Index&gt;&lt;Length&gt;10&lt;/Length&gt;&lt;OriginalLinkContent&gt;Back up PM&lt;/OriginalLinkContent&gt;&lt;Start&gt;4&lt;/Start&gt;&lt;/HyperlinkData&gt;&lt;/Hyperlinks&gt;&lt;OriginalContent&gt;‌​​Back up PM​‌&lt;/OriginalContent&gt;&lt;/HyperlinksBackup&gt;"/>
</p:tagLst>
</file>

<file path=ppt/tags/tag44.xml><?xml version="1.0" encoding="utf-8"?>
<p:tagLst xmlns:a="http://schemas.openxmlformats.org/drawingml/2006/main" xmlns:r="http://schemas.openxmlformats.org/officeDocument/2006/relationships" xmlns:p="http://schemas.openxmlformats.org/presentationml/2006/main">
  <p:tag name="UPSLIDEHYPERLINKSBACKUP" val="&lt;ArrayOfSerializableTableTuple xmlns=&quot;http://schemas.datacontract.org/2004/07/UpSlide.Engine.ImportExcel.ExportPrintMode&quot; xmlns:i=&quot;http://www.w3.org/2001/XMLSchema-instance&quot;&gt;&lt;SerializableTableTuple&gt;&lt;Item1&gt;&lt;Column&gt;2&lt;/Column&gt;&lt;Row&gt;1&lt;/Row&gt;&lt;/Item1&gt;&lt;Item2&gt;&lt;Hyperlinks&gt;&lt;HyperlinkData&gt;&lt;ExportId&gt;#_#4#_#475251398.012799#_#8913475251398.012799#_#S:\UpSlide_Repository\Marketing RC MarCom (Dublin)\Marcomms\Source_Data\L_Master\FundTeaser_Master.xlsx#_#dlowry#_#A EUR#_##_#False#_##-#FIXED-INCOME&lt;/ExportId&gt;&lt;Index&gt;1&lt;/Index&gt;&lt;Length&gt;5&lt;/Length&gt;&lt;OriginalLinkContent&gt;A EUR&lt;/OriginalLinkContent&gt;&lt;Start&gt;4&lt;/Start&gt;&lt;/HyperlinkData&gt;&lt;/Hyperlinks&gt;&lt;OriginalContent&gt;‌​​A EUR​‌&lt;/OriginalContent&gt;&lt;/Item2&gt;&lt;/SerializableTableTuple&gt;&lt;SerializableTableTuple&gt;&lt;Item1&gt;&lt;Column&gt;2&lt;/Column&gt;&lt;Row&gt;2&lt;/Row&gt;&lt;/Item1&gt;&lt;Item2&gt;&lt;Hyperlinks&gt;&lt;HyperlinkData&gt;&lt;ExportId&gt;#_#4#_#475251405.132896#_#3352475251405.132896#_#S:\UpSlide_Repository\Marketing RC MarCom (Dublin)\Marcomms\Source_Data\L_Master\FundTeaser_Master.xlsx#_#dlowry#_#Amundi Asset Management#_##_#False#_##-#FIXED-INCOME&lt;/ExportId&gt;&lt;Index&gt;1&lt;/Index&gt;&lt;Length&gt;23&lt;/Length&gt;&lt;OriginalLinkContent&gt;Amundi Asset Management&lt;/OriginalLinkContent&gt;&lt;Start&gt;4&lt;/Start&gt;&lt;/HyperlinkData&gt;&lt;/Hyperlinks&gt;&lt;OriginalContent&gt;‌​​Amundi Asset Management​‌&lt;/OriginalContent&gt;&lt;/Item2&gt;&lt;/SerializableTableTuple&gt;&lt;SerializableTableTuple&gt;&lt;Item1&gt;&lt;Column&gt;2&lt;/Column&gt;&lt;Row&gt;3&lt;/Row&gt;&lt;/Item1&gt;&lt;Item2&gt;&lt;Hyperlinks&gt;&lt;HyperlinkData&gt;&lt;ExportId&gt;#_#4#_#475251413.574353#_#376475251413.574353#_#S:\UpSlide_Repository\Marketing RC MarCom (Dublin)\Marcomms\Source_Data\L_Master\FundTeaser_Master.xlsx#_#dlowry#_#Amundi Luxembourg SA#_##_#False#_##-#FIXED-INCOME&lt;/ExportId&gt;&lt;Index&gt;1&lt;/Index&gt;&lt;Length&gt;20&lt;/Length&gt;&lt;OriginalLinkContent&gt;Amundi Luxembourg SA&lt;/OriginalLinkContent&gt;&lt;Start&gt;4&lt;/Start&gt;&lt;/HyperlinkData&gt;&lt;/Hyperlinks&gt;&lt;OriginalContent&gt;‌​​Amundi Luxembourg SA​‌&lt;/OriginalContent&gt;&lt;/Item2&gt;&lt;/SerializableTableTuple&gt;&lt;SerializableTableTuple&gt;&lt;Item1&gt;&lt;Column&gt;2&lt;/Column&gt;&lt;Row&gt;4&lt;/Row&gt;&lt;/Item1&gt;&lt;Item2&gt;&lt;Hyperlinks&gt;&lt;HyperlinkData&gt;&lt;ExportId&gt;#_#4#_#475251418.762099#_#3801475251418.762099#_#S:\UpSlide_Repository\Marketing RC MarCom (Dublin)\Marcomms\Source_Data\L_Master\FundTeaser_Master.xlsx#_#dlowry#_#SOCIETE GENERALE LUXEMBOURG#_##_#False#_##-#FIXED-INCOME&lt;/ExportId&gt;&lt;Index&gt;1&lt;/Index&gt;&lt;Length&gt;27&lt;/Length&gt;&lt;OriginalLinkContent&gt;SOCIETE GENERALE LUXEMBOURG&lt;/OriginalLinkContent&gt;&lt;Start&gt;4&lt;/Start&gt;&lt;/HyperlinkData&gt;&lt;/Hyperlinks&gt;&lt;OriginalContent&gt;‌​​SOCIETE GENERALE LUXEMBOURG​‌&lt;/OriginalContent&gt;&lt;/Item2&gt;&lt;/SerializableTableTuple&gt;&lt;SerializableTableTuple&gt;&lt;Item1&gt;&lt;Column&gt;2&lt;/Column&gt;&lt;Row&gt;5&lt;/Row&gt;&lt;/Item1&gt;&lt;Item2&gt;&lt;Hyperlinks&gt;&lt;HyperlinkData&gt;&lt;ExportId&gt;#_#4#_#475251484.693138#_#5381475251484.693138#_#S:\UpSlide_Repository\Marketing RC MarCom (Dublin)\Marcomms\Source_Data\L_Master\FundTeaser_Master.xlsx#_#dlowry#_#LU1706854152#_##_#False#_##-#FIXED-INCOME&lt;/ExportId&gt;&lt;Index&gt;1&lt;/Index&gt;&lt;Length&gt;12&lt;/Length&gt;&lt;OriginalLinkContent&gt;LU1706854152&lt;/OriginalLinkContent&gt;&lt;Start&gt;4&lt;/Start&gt;&lt;/HyperlinkData&gt;&lt;/Hyperlinks&gt;&lt;OriginalContent&gt;‌​​LU1706854152​‌&lt;/OriginalContent&gt;&lt;/Item2&gt;&lt;/SerializableTableTuple&gt;&lt;SerializableTableTuple&gt;&lt;Item1&gt;&lt;Column&gt;2&lt;/Column&gt;&lt;Row&gt;6&lt;/Row&gt;&lt;/Item1&gt;&lt;Item2&gt;&lt;Hyperlinks&gt;&lt;HyperlinkData&gt;&lt;ExportId&gt;#_#4#_#475251489.429457#_#2220475251489.429457#_#S:\UpSlide_Repository\Marketing RC MarCom (Dublin)\Marcomms\Source_Data\L_Master\FundTeaser_Master.xlsx#_#dlowry#_#EUR#_##_#False#_##-#FIXED-INCOME&lt;/ExportId&gt;&lt;Index&gt;1&lt;/Index&gt;&lt;Length&gt;3&lt;/Length&gt;&lt;OriginalLinkContent&gt;EUR&lt;/OriginalLinkContent&gt;&lt;Start&gt;4&lt;/Start&gt;&lt;/HyperlinkData&gt;&lt;/Hyperlinks&gt;&lt;OriginalContent&gt;‌​​EUR​‌&lt;/OriginalContent&gt;&lt;/Item2&gt;&lt;/SerializableTableTuple&gt;&lt;/ArrayOfSerializableTableTuple&gt;"/>
</p:tagLst>
</file>

<file path=ppt/tags/tag45.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58.651359#_#9713475250814.436559#_#S:\UpSlide_Repository\Marketing RC MarCom (Dublin)\Marcomms\Source_Data\L_Master\FundTeaser_Master.xlsx#_#dlowry#_#Targeting optimal risk-return in short-dated credit with no ...#_##_#False#_##-#FIXED-INCOME&lt;/ExportId&gt;&lt;Index&gt;1&lt;/Index&gt;&lt;Length&gt;73&lt;/Length&gt;&lt;OriginalLinkContent&gt;Targeting optimal risk-return in short-dated credit with no duration risk&lt;/OriginalLinkContent&gt;&lt;Start&gt;4&lt;/Start&gt;&lt;/HyperlinkData&gt;&lt;/Hyperlinks&gt;&lt;OriginalContent&gt;‌​​Targeting optimal risk-return in short-dated credit with no duration risk​‌&lt;/OriginalContent&gt;&lt;/HyperlinksBackup&gt;"/>
</p:tagLst>
</file>

<file path=ppt/tags/tag46.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75251338.41693#_#7258475250808.250115#_#S:\UpSlide_Repository\Marketing RC MarCom (Dublin)\Marcomms\Source_Data\L_Master\FundTeaser_Master.xlsx#_#dlowry#_#AMUNDI S.F. - DIVERSIFIED SHORT-TERM BOND ESG#_##_#False#_##-#FIXED-INCOME&lt;/ExportId&gt;&lt;Index&gt;1&lt;/Index&gt;&lt;Length&gt;45&lt;/Length&gt;&lt;OriginalLinkContent&gt;AMUNDI S.F. - DIVERSIFIED SHORT-TERM BOND ESG&lt;/OriginalLinkContent&gt;&lt;Start&gt;4&lt;/Start&gt;&lt;/HyperlinkData&gt;&lt;/Hyperlinks&gt;&lt;OriginalContent&gt;‌​​AMUNDI S.F. - DIVERSIFIED SHORT-TERM BOND ESG​‌&lt;/OriginalContent&gt;&lt;/HyperlinksBackup&gt;"/>
</p:tagLst>
</file>

<file path=ppt/tags/tag47.xml><?xml version="1.0" encoding="utf-8"?>
<p:tagLst xmlns:a="http://schemas.openxmlformats.org/drawingml/2006/main" xmlns:r="http://schemas.openxmlformats.org/officeDocument/2006/relationships" xmlns:p="http://schemas.openxmlformats.org/presentationml/2006/main">
  <p:tag name="LAST UPDATE DATE" val="475251499.967065"/>
  <p:tag name="IMPORTID" val="7193475251499.967065"/>
  <p:tag name="WBLAST" val="S:\UpSlide_Repository\Marketing RC MarCom (Dublin)\Marcomms\Source_Data\L_Master\FundTeaser_Master.xlsx"/>
  <p:tag name="USER NAME" val="dlowry"/>
  <p:tag name="TYPE" val="1"/>
  <p:tag name="SOURCENAME" val="1"/>
  <p:tag name="SHEETID" val="FIXED-INCOME"/>
  <p:tag name="PICTUREAPPEARANCE" val="xlScreen"/>
  <p:tag name="NORESIZEONUPDATE" val="False"/>
</p:tagLst>
</file>

<file path=ppt/tags/tag48.xml><?xml version="1.0" encoding="utf-8"?>
<p:tagLst xmlns:a="http://schemas.openxmlformats.org/drawingml/2006/main" xmlns:r="http://schemas.openxmlformats.org/officeDocument/2006/relationships" xmlns:p="http://schemas.openxmlformats.org/presentationml/2006/main">
  <p:tag name="UPSLIDEHYPERLINKSBACKUP" val="&lt;HyperlinksBackup xmlns=&quot;http://schemas.datacontract.org/2004/07/UpSlide.Engine.ImportExcel.ExportPrintMode&quot; xmlns:i=&quot;http://www.w3.org/2001/XMLSchema-instance&quot;&gt;&lt;Hyperlinks&gt;&lt;HyperlinkData&gt;&lt;ExportId&gt;#_#4#_#458134032.571541#_#6399458134032.571541#_#S:\UpSlide_Repository\Marketing RC MarCom (Dublin)\Marcomms\Source_Data\F_Fixed_Income\FundTeaser_Fixed_Income.xlsx#_#dlowry#_#2668818#_##_#False#_##-#SF Diversified short term bond&lt;/ExportId&gt;&lt;Index&gt;1&lt;/Index&gt;&lt;Length&gt;7&lt;/Length&gt;&lt;OriginalLinkContent&gt;2668818&lt;/OriginalLinkContent&gt;&lt;Start&gt;4&lt;/Start&gt;&lt;/HyperlinkData&gt;&lt;HyperlinkData&gt;&lt;ExportId&gt;#_#4#_#458134038.944799#_#1013458134038.944799#_#S:\UpSlide_Repository\Marketing RC MarCom (Dublin)\Marcomms\Source_Data\F_Fixed_Income\FundTeaser_Fixed_Income.xlsx#_#dlowry#_#04.01.23#_##_#False#_##-#SF Diversified short term bond&lt;/ExportId&gt;&lt;Index&gt;2&lt;/Index&gt;&lt;Length&gt;8&lt;/Length&gt;&lt;OriginalLinkContent&gt;04.01.23&lt;/OriginalLinkContent&gt;&lt;Start&gt;18&lt;/Start&gt;&lt;/HyperlinkData&gt;&lt;/Hyperlinks&gt;&lt;OriginalContent&gt;‌​​2668818​‌‌​​‌04.01.23​‌&lt;/OriginalContent&gt;&lt;/HyperlinksBackup&gt;"/>
</p:tagLst>
</file>

<file path=ppt/tags/tag49.xml><?xml version="1.0" encoding="utf-8"?>
<p:tagLst xmlns:a="http://schemas.openxmlformats.org/drawingml/2006/main" xmlns:r="http://schemas.openxmlformats.org/officeDocument/2006/relationships" xmlns:p="http://schemas.openxmlformats.org/presentationml/2006/main">
  <p:tag name="UPSLIDEISSLIDELOCKED" val="True"/>
  <p:tag name="UPSLIDESLIDELIBITEMNAME" val="Disclaimer_1"/>
  <p:tag name="UPSLIDESLIDELIBITEMLASTCREATOR" val="dlowry"/>
  <p:tag name="UPSLIDESLIDELIBITEMEDITIONDATE" val="638822124877731811"/>
  <p:tag name="UPSLIDESLIDELIBITEMINSERTIONID" val="7b286410-eb94-43e4-8bc9-fa02edc75a97"/>
  <p:tag name="UPSLIDESLIDELIBRARYITEMPARTINDEX" val="1"/>
  <p:tag name="UPSLIDESLIDELIBRARYITEMID" val="e9092ea6-365a-4ec6-b45b-da3bba52d8e1"/>
  <p:tag name="UPSLIDESTOREDSLIDELOCATION" val="s:\upslide_repository\marketing rc marcom (dublin)\Marcomms\i_Fund Teasers\01_Disclaimer\Disclaimer slides.pptlib"/>
  <p:tag name="UPSLIDEINDIVIDUALSLIDE" val="True"/>
</p:tagLst>
</file>

<file path=ppt/tags/tag50.xml><?xml version="1.0" encoding="utf-8"?>
<p:tagLst xmlns:a="http://schemas.openxmlformats.org/drawingml/2006/main" xmlns:r="http://schemas.openxmlformats.org/officeDocument/2006/relationships" xmlns:p="http://schemas.openxmlformats.org/presentationml/2006/main">
  <p:tag name="UPSLIDEISSLIDELOCKED" val="True"/>
  <p:tag name="UPSLIDESLIDELIBITEMNAME" val="Disclaimer_2"/>
  <p:tag name="UPSLIDESLIDELIBITEMLASTCREATOR" val="dlowry"/>
  <p:tag name="UPSLIDESLIDELIBITEMEDITIONDATE" val="638787787254590768"/>
  <p:tag name="UPSLIDESLIDELIBITEMINSERTIONID" val="121bd722-bdfb-4202-8159-2687334f7f3c"/>
  <p:tag name="UPSLIDESLIDELIBRARYITEMPARTINDEX" val="1"/>
  <p:tag name="UPSLIDESLIDELIBRARYITEMID" val="ae18bb65-a3f0-43bf-b6ab-5cb97a4325f7"/>
  <p:tag name="UPSLIDESTOREDSLIDELOCATION" val="s:\upslide_repository\marketing rc marcom (dublin)\Marcomms\i_Fund Teasers\01_Disclaimer\Disclaimer slides.pptlib"/>
  <p:tag name="UPSLIDEINDIVIDUALSLIDE" val="True"/>
</p:tagLst>
</file>

<file path=ppt/theme/theme1.xml><?xml version="1.0" encoding="utf-8"?>
<a:theme xmlns:a="http://schemas.openxmlformats.org/drawingml/2006/main" name="Amundi Teaser Slide Master">
  <a:themeElements>
    <a:clrScheme name="Amundi">
      <a:dk1>
        <a:srgbClr val="003C64"/>
      </a:dk1>
      <a:lt1>
        <a:srgbClr val="FFFFFF"/>
      </a:lt1>
      <a:dk2>
        <a:srgbClr val="646464"/>
      </a:dk2>
      <a:lt2>
        <a:srgbClr val="E7E6E6"/>
      </a:lt2>
      <a:accent1>
        <a:srgbClr val="004F9F"/>
      </a:accent1>
      <a:accent2>
        <a:srgbClr val="457296"/>
      </a:accent2>
      <a:accent3>
        <a:srgbClr val="39B2B6"/>
      </a:accent3>
      <a:accent4>
        <a:srgbClr val="E6325E"/>
      </a:accent4>
      <a:accent5>
        <a:srgbClr val="F07D00"/>
      </a:accent5>
      <a:accent6>
        <a:srgbClr val="C19135"/>
      </a:accent6>
      <a:hlink>
        <a:srgbClr val="00A0E3"/>
      </a:hlink>
      <a:folHlink>
        <a:srgbClr val="00B6E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46464"/>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200" dirty="0" smtClean="0">
            <a:solidFill>
              <a:srgbClr val="FFFFFF"/>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646464"/>
          </a:solidFill>
        </a:ln>
      </a:spPr>
      <a:bodyPr/>
      <a:lstStyle/>
      <a:style>
        <a:lnRef idx="1">
          <a:schemeClr val="accent1"/>
        </a:lnRef>
        <a:fillRef idx="0">
          <a:schemeClr val="accent1"/>
        </a:fillRef>
        <a:effectRef idx="0">
          <a:schemeClr val="accent1"/>
        </a:effectRef>
        <a:fontRef idx="minor">
          <a:schemeClr val="tx1"/>
        </a:fontRef>
      </a:style>
    </a:lnDef>
    <a:txDef>
      <a:spPr>
        <a:noFill/>
      </a:spPr>
      <a:bodyPr vert="horz" wrap="square" lIns="0" tIns="0" rIns="0" bIns="0" rtlCol="0">
        <a:noAutofit/>
      </a:bodyPr>
      <a:lstStyle>
        <a:defPPr algn="l">
          <a:spcBef>
            <a:spcPts val="600"/>
          </a:spcBef>
          <a:defRPr sz="800" dirty="0">
            <a:solidFill>
              <a:schemeClr val="tx1"/>
            </a:solidFill>
            <a:latin typeface="Arial" panose="020B0604020202020204" pitchFamily="34" charset="0"/>
            <a:cs typeface="Arial" panose="020B0604020202020204" pitchFamily="34" charset="0"/>
          </a:defRPr>
        </a:defPPr>
      </a:lstStyle>
    </a:txDef>
  </a:objectDefaults>
  <a:extraClrSchemeLst/>
  <a:custClrLst>
    <a:custClr name="Cyan 75%">
      <a:srgbClr val="00C3F1"/>
    </a:custClr>
    <a:custClr name="Cyan 100%">
      <a:srgbClr val="00A0E3"/>
    </a:custClr>
    <a:custClr name="Turquoise 1">
      <a:srgbClr val="1596C8"/>
    </a:custClr>
    <a:custClr name="Turquoise 2">
      <a:srgbClr val="0073A3"/>
    </a:custClr>
    <a:custClr name="Bleu foncé 1">
      <a:srgbClr val="005483"/>
    </a:custClr>
    <a:custClr name="Bleu foncé 2">
      <a:srgbClr val="102D69"/>
    </a:custClr>
  </a:custClrLst>
  <a:extLst>
    <a:ext uri="{05A4C25C-085E-4340-85A3-A5531E510DB2}">
      <thm15:themeFamily xmlns:thm15="http://schemas.microsoft.com/office/thememl/2012/main" name="UpSlideTemplate.potx" id="{38EA1CB6-BABF-440E-8E52-6EF229C17A15}" vid="{016FDF82-16C8-4B1C-AF65-D0D64B7B06FA}"/>
    </a:ext>
  </a:extLst>
</a:theme>
</file>

<file path=ppt/theme/theme2.xml><?xml version="1.0" encoding="utf-8"?>
<a:theme xmlns:a="http://schemas.openxmlformats.org/drawingml/2006/main" name="UpSlide Table Of Content Master (do not edit)">
  <a:themeElements>
    <a:clrScheme name="Amundi AM">
      <a:dk1>
        <a:srgbClr val="003C64"/>
      </a:dk1>
      <a:lt1>
        <a:srgbClr val="FFFFFF"/>
      </a:lt1>
      <a:dk2>
        <a:srgbClr val="646464"/>
      </a:dk2>
      <a:lt2>
        <a:srgbClr val="E7E6E6"/>
      </a:lt2>
      <a:accent1>
        <a:srgbClr val="004F9F"/>
      </a:accent1>
      <a:accent2>
        <a:srgbClr val="457296"/>
      </a:accent2>
      <a:accent3>
        <a:srgbClr val="38B2B6"/>
      </a:accent3>
      <a:accent4>
        <a:srgbClr val="E6325E"/>
      </a:accent4>
      <a:accent5>
        <a:srgbClr val="F07D00"/>
      </a:accent5>
      <a:accent6>
        <a:srgbClr val="C19134"/>
      </a:accent6>
      <a:hlink>
        <a:srgbClr val="00A0E3"/>
      </a:hlink>
      <a:folHlink>
        <a:srgbClr val="00B6E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pSlideTemplate.potx" id="{38EA1CB6-BABF-440E-8E52-6EF229C17A15}" vid="{3CA31D63-67C8-41D6-96C5-7E4A72A27E45}"/>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VariableList UniqueId="18161958-0096-444b-a796-9c899bb4f45c" Name="Computed" ContentType="XML" MajorVersion="0" MinorVersion="1" isLocalCopy="False" IsBaseObject="False" DataSourceId="d6abb32d-9bcd-4967-ae5b-ee7188d1cb86" DataSourceMajorVersion="0" DataSourceMinorVersion="1"/>
</file>

<file path=customXml/item2.xml><?xml version="1.0" encoding="utf-8"?>
<AllExternalAdhocVariableMappings/>
</file>

<file path=customXml/item3.xml><?xml version="1.0" encoding="utf-8"?>
<VariableListDefinition name="AD_HOC" displayName="AD_HOC" id="99c89856-2fea-4b03-9afd-d81b4e1deb13" isdomainofvalue="False" dataSourceId="f583517f-f1c8-4c42-a01a-cb288bbbe033"/>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VariableList UniqueId="99c89856-2fea-4b03-9afd-d81b4e1deb13" Name="AD_HOC" ContentType="XML" MajorVersion="0" MinorVersion="1" isLocalCopy="False" IsBaseObject="False" DataSourceId="f583517f-f1c8-4c42-a01a-cb288bbbe033" DataSourceMajorVersion="0" DataSourceMinorVersion="1"/>
</file>

<file path=customXml/item7.xml><?xml version="1.0" encoding="utf-8"?>
<VariableListDefinition name="System" displayName="System" id="250f8eaa-ebd4-4814-968b-20724f431b2e" isdomainofvalue="False" dataSourceId="40c9f337-ab9a-4ca0-8433-79d36faa6fa1"/>
</file>

<file path=customXml/item8.xml><?xml version="1.0" encoding="utf-8"?>
<ct:contentTypeSchema xmlns:ct="http://schemas.microsoft.com/office/2006/metadata/contentType" xmlns:ma="http://schemas.microsoft.com/office/2006/metadata/properties/metaAttributes" ct:_="" ma:_="" ma:contentTypeName="Document" ma:contentTypeID="0x0101004C78CE09F451044085BD20AE26165FED" ma:contentTypeVersion="12" ma:contentTypeDescription="Create a new document." ma:contentTypeScope="" ma:versionID="6d41ab264704158c264d05c82a953a67">
  <xsd:schema xmlns:xsd="http://www.w3.org/2001/XMLSchema" xmlns:xs="http://www.w3.org/2001/XMLSchema" xmlns:p="http://schemas.microsoft.com/office/2006/metadata/properties" xmlns:ns2="e5e58b11-f745-45e3-9bae-2ebf80225d14" xmlns:ns3="ad2e9ad2-38b0-4b2b-a771-3ca98dc4e31f" targetNamespace="http://schemas.microsoft.com/office/2006/metadata/properties" ma:root="true" ma:fieldsID="91d7ba420e008b6918d39fdfede3273a" ns2:_="" ns3:_="">
    <xsd:import namespace="e5e58b11-f745-45e3-9bae-2ebf80225d14"/>
    <xsd:import namespace="ad2e9ad2-38b0-4b2b-a771-3ca98dc4e3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58b11-f745-45e3-9bae-2ebf80225d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2e9ad2-38b0-4b2b-a771-3ca98dc4e31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9.xml><?xml version="1.0" encoding="utf-8"?>
<VariableList UniqueId="250f8eaa-ebd4-4814-968b-20724f431b2e" Name="System" ContentType="XML" MajorVersion="0" MinorVersion="1" isLocalCopy="False" IsBaseObject="False" DataSourceId="40c9f337-ab9a-4ca0-8433-79d36faa6fa1" DataSourceMajorVersion="0" DataSourceMinorVersion="1"/>
</file>

<file path=customXml/item10.xml><?xml version="1.0" encoding="utf-8"?>
<VariableListDefinition name="Computed" displayName="Computed" id="18161958-0096-444b-a796-9c899bb4f45c" isdomainofvalue="False" dataSourceId="d6abb32d-9bcd-4967-ae5b-ee7188d1cb86"/>
</file>

<file path=customXml/itemProps1.xml><?xml version="1.0" encoding="utf-8"?>
<ds:datastoreItem xmlns:ds="http://schemas.openxmlformats.org/officeDocument/2006/customXml" ds:itemID="{CBC4F7E5-F615-494C-A76D-FD05A681C5BF}">
  <ds:schemaRefs/>
</ds:datastoreItem>
</file>

<file path=customXml/itemProps2.xml><?xml version="1.0" encoding="utf-8"?>
<ds:datastoreItem xmlns:ds="http://schemas.openxmlformats.org/officeDocument/2006/customXml" ds:itemID="{9F5B1910-8D47-4EB9-8406-ADB2169691FE}">
  <ds:schemaRefs/>
</ds:datastoreItem>
</file>

<file path=customXml/itemProps3.xml><?xml version="1.0" encoding="utf-8"?>
<ds:datastoreItem xmlns:ds="http://schemas.openxmlformats.org/officeDocument/2006/customXml" ds:itemID="{AEFF3C54-3FE5-4760-A0EA-6F94453C53A4}">
  <ds:schemaRefs/>
</ds:datastoreItem>
</file>

<file path=customXml/itemProps4.xml><?xml version="1.0" encoding="utf-8"?>
<ds:datastoreItem xmlns:ds="http://schemas.openxmlformats.org/officeDocument/2006/customXml" ds:itemID="{07816B2C-9DDA-45DA-8535-F0A9B14792E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ad2e9ad2-38b0-4b2b-a771-3ca98dc4e31f"/>
    <ds:schemaRef ds:uri="e5e58b11-f745-45e3-9bae-2ebf80225d14"/>
    <ds:schemaRef ds:uri="http://www.w3.org/XML/1998/namespace"/>
    <ds:schemaRef ds:uri="http://purl.org/dc/dcmitype/"/>
  </ds:schemaRefs>
</ds:datastoreItem>
</file>

<file path=customXml/itemProps5.xml><?xml version="1.0" encoding="utf-8"?>
<ds:datastoreItem xmlns:ds="http://schemas.openxmlformats.org/officeDocument/2006/customXml" ds:itemID="{BB2BC85D-6379-475D-98FC-08595A1CBFE2}">
  <ds:schemaRefs>
    <ds:schemaRef ds:uri="http://schemas.microsoft.com/sharepoint/v3/contenttype/forms"/>
  </ds:schemaRefs>
</ds:datastoreItem>
</file>

<file path=customXml/itemProps6.xml><?xml version="1.0" encoding="utf-8"?>
<ds:datastoreItem xmlns:ds="http://schemas.openxmlformats.org/officeDocument/2006/customXml" ds:itemID="{A94BA79C-9598-4A7D-9CE4-C9188B0C6139}">
  <ds:schemaRefs/>
</ds:datastoreItem>
</file>

<file path=customXml/itemProps7.xml><?xml version="1.0" encoding="utf-8"?>
<ds:datastoreItem xmlns:ds="http://schemas.openxmlformats.org/officeDocument/2006/customXml" ds:itemID="{C3F84C84-112E-4643-9DF5-59FCB9516676}">
  <ds:schemaRefs/>
</ds:datastoreItem>
</file>

<file path=customXml/itemProps8.xml><?xml version="1.0" encoding="utf-8"?>
<ds:datastoreItem xmlns:ds="http://schemas.openxmlformats.org/officeDocument/2006/customXml" ds:itemID="{351A01DB-7837-4BF3-A23A-2878EE3E8C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58b11-f745-45e3-9bae-2ebf80225d14"/>
    <ds:schemaRef ds:uri="ad2e9ad2-38b0-4b2b-a771-3ca98dc4e3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9.xml><?xml version="1.0" encoding="utf-8"?>
<ds:datastoreItem xmlns:ds="http://schemas.openxmlformats.org/officeDocument/2006/customXml" ds:itemID="{35EB9D0F-AE4F-4389-B40F-4D277ACAAD3C}">
  <ds:schemaRefs/>
</ds:datastoreItem>
</file>

<file path=customXml/itemProps10.xml><?xml version="1.0" encoding="utf-8"?>
<ds:datastoreItem xmlns:ds="http://schemas.openxmlformats.org/officeDocument/2006/customXml" ds:itemID="{BEB71787-BF50-4889-849B-DCDFE19F6598}">
  <ds:schemaRefs/>
</ds:datastoreItem>
</file>

<file path=docProps/app.xml><?xml version="1.0" encoding="utf-8"?>
<Properties xmlns="http://schemas.openxmlformats.org/officeDocument/2006/extended-properties" xmlns:vt="http://schemas.openxmlformats.org/officeDocument/2006/docPropsVTypes">
  <Template>UpSlideTemplate</Template>
  <TotalTime>0</TotalTime>
  <Words>4824</Words>
  <Application>Microsoft Office PowerPoint</Application>
  <PresentationFormat>Custom</PresentationFormat>
  <Paragraphs>139</Paragraphs>
  <Slides>4</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vt:i4>
      </vt:variant>
    </vt:vector>
  </HeadingPairs>
  <TitlesOfParts>
    <vt:vector size="14" baseType="lpstr">
      <vt:lpstr>CambriaMath</vt:lpstr>
      <vt:lpstr>Arial</vt:lpstr>
      <vt:lpstr>Calibri</vt:lpstr>
      <vt:lpstr>Garamond</vt:lpstr>
      <vt:lpstr>Noto Sans</vt:lpstr>
      <vt:lpstr>Segoe UI Light</vt:lpstr>
      <vt:lpstr>Symbol</vt:lpstr>
      <vt:lpstr>Wingdings</vt:lpstr>
      <vt:lpstr>Amundi Teaser Slide Master</vt:lpstr>
      <vt:lpstr>UpSlide Table Of Content Master (do not edit)</vt:lpstr>
      <vt:lpstr>‌​​AMUNDI S.F. - DIVERSIFIED SHORT-TERM BOND SELECT​‌</vt:lpstr>
      <vt:lpstr>PowerPoint Presentation</vt:lpstr>
      <vt:lpstr>PowerPoint Presentation</vt:lpstr>
      <vt:lpstr>PowerPoint Presentation</vt:lpstr>
    </vt:vector>
  </TitlesOfParts>
  <Company>Amundi Asset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dlowry</dc:creator>
  <cp:lastModifiedBy>Lowry David (AMUNDI.IRL)</cp:lastModifiedBy>
  <cp:revision>100</cp:revision>
  <dcterms:created xsi:type="dcterms:W3CDTF">2024-04-11T12:16:55Z</dcterms:created>
  <dcterms:modified xsi:type="dcterms:W3CDTF">2025-09-11T15:47:34Z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0x0101004C78CE09F451044085BD20AE26165FED</vt:lpwstr>
  </property>
  <property fmtid="{D5CDD505-2E9C-101B-9397-08002B2CF9AE}" pid="3" name="MSIP_Label_6ac45191-74e4-40a9-a4c5-ab5c9391e33a_Enabled">
    <vt:lpwstr>true</vt:lpwstr>
  </property>
  <property fmtid="{D5CDD505-2E9C-101B-9397-08002B2CF9AE}" pid="4" name="MSIP_Label_6ac45191-74e4-40a9-a4c5-ab5c9391e33a_SetDate">
    <vt:lpwstr>2023-03-23T09:24:57Z</vt:lpwstr>
  </property>
  <property fmtid="{D5CDD505-2E9C-101B-9397-08002B2CF9AE}" pid="5" name="MSIP_Label_6ac45191-74e4-40a9-a4c5-ab5c9391e33a_Method">
    <vt:lpwstr>Standard</vt:lpwstr>
  </property>
  <property fmtid="{D5CDD505-2E9C-101B-9397-08002B2CF9AE}" pid="6" name="MSIP_Label_6ac45191-74e4-40a9-a4c5-ab5c9391e33a_Name">
    <vt:lpwstr>Internal Data</vt:lpwstr>
  </property>
  <property fmtid="{D5CDD505-2E9C-101B-9397-08002B2CF9AE}" pid="7" name="MSIP_Label_6ac45191-74e4-40a9-a4c5-ab5c9391e33a_SiteId">
    <vt:lpwstr>a5c34232-eadc-4609-bff3-dd6fcdae3fe2</vt:lpwstr>
  </property>
  <property fmtid="{D5CDD505-2E9C-101B-9397-08002B2CF9AE}" pid="8" name="MSIP_Label_6ac45191-74e4-40a9-a4c5-ab5c9391e33a_ActionId">
    <vt:lpwstr>30acb3ca-254b-4f98-942f-84892a1efcec</vt:lpwstr>
  </property>
  <property fmtid="{D5CDD505-2E9C-101B-9397-08002B2CF9AE}" pid="9" name="MSIP_Label_6ac45191-74e4-40a9-a4c5-ab5c9391e33a_ContentBits">
    <vt:lpwstr>0</vt:lpwstr>
  </property>
  <property fmtid="{D5CDD505-2E9C-101B-9397-08002B2CF9AE}" pid="10" name="_AdHocReviewCycleID">
    <vt:i4>1971250884</vt:i4>
  </property>
  <property fmtid="{D5CDD505-2E9C-101B-9397-08002B2CF9AE}" pid="11" name="_NewReviewCycle">
    <vt:lpwstr/>
  </property>
  <property fmtid="{D5CDD505-2E9C-101B-9397-08002B2CF9AE}" pid="12" name="_EmailSubject">
    <vt:lpwstr>Best Idea's H1 2025 | Amundi S.F. Diversified Short Term Bond ESG</vt:lpwstr>
  </property>
  <property fmtid="{D5CDD505-2E9C-101B-9397-08002B2CF9AE}" pid="13" name="_AuthorEmail">
    <vt:lpwstr>David.Lowry@amundi.com</vt:lpwstr>
  </property>
  <property fmtid="{D5CDD505-2E9C-101B-9397-08002B2CF9AE}" pid="14" name="_AuthorEmailDisplayName">
    <vt:lpwstr>Lowry David (AMUNDI.IRL)</vt:lpwstr>
  </property>
  <property fmtid="{D5CDD505-2E9C-101B-9397-08002B2CF9AE}" pid="15" name="_PreviousAdHocReviewCycleID">
    <vt:i4>-733083759</vt:i4>
  </property>
</Properties>
</file>